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0"/>
  </p:notesMasterIdLst>
  <p:sldIdLst>
    <p:sldId id="256" r:id="rId2"/>
    <p:sldId id="270" r:id="rId3"/>
    <p:sldId id="286" r:id="rId4"/>
    <p:sldId id="263" r:id="rId5"/>
    <p:sldId id="262" r:id="rId6"/>
    <p:sldId id="264" r:id="rId7"/>
    <p:sldId id="265" r:id="rId8"/>
    <p:sldId id="266" r:id="rId9"/>
    <p:sldId id="267" r:id="rId10"/>
    <p:sldId id="268" r:id="rId11"/>
    <p:sldId id="271" r:id="rId12"/>
    <p:sldId id="272" r:id="rId13"/>
    <p:sldId id="269" r:id="rId14"/>
    <p:sldId id="273" r:id="rId15"/>
    <p:sldId id="274" r:id="rId16"/>
    <p:sldId id="287" r:id="rId17"/>
    <p:sldId id="257" r:id="rId18"/>
    <p:sldId id="275" r:id="rId19"/>
    <p:sldId id="276" r:id="rId20"/>
    <p:sldId id="277" r:id="rId21"/>
    <p:sldId id="278" r:id="rId22"/>
    <p:sldId id="279" r:id="rId23"/>
    <p:sldId id="280" r:id="rId24"/>
    <p:sldId id="281" r:id="rId25"/>
    <p:sldId id="282" r:id="rId26"/>
    <p:sldId id="285" r:id="rId27"/>
    <p:sldId id="283" r:id="rId28"/>
    <p:sldId id="284" r:id="rId29"/>
    <p:sldId id="289" r:id="rId30"/>
    <p:sldId id="258"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4" r:id="rId45"/>
    <p:sldId id="303" r:id="rId46"/>
    <p:sldId id="342" r:id="rId47"/>
    <p:sldId id="288" r:id="rId48"/>
    <p:sldId id="306" r:id="rId49"/>
    <p:sldId id="307" r:id="rId50"/>
    <p:sldId id="308" r:id="rId51"/>
    <p:sldId id="310" r:id="rId52"/>
    <p:sldId id="309" r:id="rId53"/>
    <p:sldId id="311" r:id="rId54"/>
    <p:sldId id="312" r:id="rId55"/>
    <p:sldId id="259" r:id="rId56"/>
    <p:sldId id="313" r:id="rId57"/>
    <p:sldId id="314" r:id="rId58"/>
    <p:sldId id="315" r:id="rId59"/>
    <p:sldId id="316" r:id="rId60"/>
    <p:sldId id="317" r:id="rId61"/>
    <p:sldId id="319" r:id="rId62"/>
    <p:sldId id="318" r:id="rId63"/>
    <p:sldId id="326" r:id="rId64"/>
    <p:sldId id="327" r:id="rId65"/>
    <p:sldId id="260" r:id="rId66"/>
    <p:sldId id="320" r:id="rId67"/>
    <p:sldId id="321" r:id="rId68"/>
    <p:sldId id="322" r:id="rId69"/>
    <p:sldId id="323" r:id="rId70"/>
    <p:sldId id="324" r:id="rId71"/>
    <p:sldId id="325" r:id="rId72"/>
    <p:sldId id="343" r:id="rId73"/>
    <p:sldId id="344" r:id="rId74"/>
    <p:sldId id="261" r:id="rId75"/>
    <p:sldId id="328" r:id="rId76"/>
    <p:sldId id="329" r:id="rId77"/>
    <p:sldId id="330" r:id="rId78"/>
    <p:sldId id="331" r:id="rId79"/>
    <p:sldId id="332" r:id="rId80"/>
    <p:sldId id="333" r:id="rId81"/>
    <p:sldId id="334" r:id="rId82"/>
    <p:sldId id="335" r:id="rId83"/>
    <p:sldId id="336" r:id="rId84"/>
    <p:sldId id="337" r:id="rId85"/>
    <p:sldId id="338" r:id="rId86"/>
    <p:sldId id="341" r:id="rId87"/>
    <p:sldId id="339" r:id="rId88"/>
    <p:sldId id="340"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590" autoAdjust="0"/>
  </p:normalViewPr>
  <p:slideViewPr>
    <p:cSldViewPr snapToGrid="0" snapToObjects="1">
      <p:cViewPr varScale="1">
        <p:scale>
          <a:sx n="63" d="100"/>
          <a:sy n="63" d="100"/>
        </p:scale>
        <p:origin x="-108" y="-186"/>
      </p:cViewPr>
      <p:guideLst>
        <p:guide orient="horz" pos="2160"/>
        <p:guide pos="2880"/>
      </p:guideLst>
    </p:cSldViewPr>
  </p:slideViewPr>
  <p:outlineViewPr>
    <p:cViewPr>
      <p:scale>
        <a:sx n="33" d="100"/>
        <a:sy n="33" d="100"/>
      </p:scale>
      <p:origin x="48" y="795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3D291-1024-6D49-A7EB-1E9C3D8808DD}" type="datetimeFigureOut">
              <a:rPr lang="en-US" smtClean="0"/>
              <a:pPr/>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DEB1F-DCDE-5F41-B450-60701C222457}" type="slidenum">
              <a:rPr lang="en-US" smtClean="0"/>
              <a:pPr/>
              <a:t>‹#›</a:t>
            </a:fld>
            <a:endParaRPr lang="en-US"/>
          </a:p>
        </p:txBody>
      </p:sp>
    </p:spTree>
    <p:extLst>
      <p:ext uri="{BB962C8B-B14F-4D97-AF65-F5344CB8AC3E}">
        <p14:creationId xmlns:p14="http://schemas.microsoft.com/office/powerpoint/2010/main" xmlns="" val="4149132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DEB1F-DCDE-5F41-B450-60701C222457}" type="slidenum">
              <a:rPr lang="en-US" smtClean="0"/>
              <a:pPr/>
              <a:t>19</a:t>
            </a:fld>
            <a:endParaRPr lang="en-US"/>
          </a:p>
        </p:txBody>
      </p:sp>
    </p:spTree>
    <p:extLst>
      <p:ext uri="{BB962C8B-B14F-4D97-AF65-F5344CB8AC3E}">
        <p14:creationId xmlns:p14="http://schemas.microsoft.com/office/powerpoint/2010/main" xmlns="" val="16615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5102AA3D-7422-F64D-9251-DC58A3A77E6F}" type="slidenum">
              <a:rPr lang="en-US" sz="1200"/>
              <a:pPr eaLnBrk="1" hangingPunct="1"/>
              <a:t>84</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47067103-574F-9F4A-93A5-6D1921B96EF0}" type="slidenum">
              <a:rPr lang="en-US" sz="1200"/>
              <a:pPr eaLnBrk="1" hangingPunct="1"/>
              <a:t>85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DEB1F-DCDE-5F41-B450-60701C222457}" type="slidenum">
              <a:rPr lang="en-US" smtClean="0"/>
              <a:pPr/>
              <a:t>26</a:t>
            </a:fld>
            <a:endParaRPr lang="en-US"/>
          </a:p>
        </p:txBody>
      </p:sp>
    </p:spTree>
    <p:extLst>
      <p:ext uri="{BB962C8B-B14F-4D97-AF65-F5344CB8AC3E}">
        <p14:creationId xmlns:p14="http://schemas.microsoft.com/office/powerpoint/2010/main" xmlns="" val="28082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C61FF213-7B7C-D74F-9CBA-F914A4E11758}" type="slidenum">
              <a:rPr lang="en-US" sz="1200"/>
              <a:pPr eaLnBrk="1" hangingPunct="1"/>
              <a:t>77</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5AA0C1AD-48AF-4B48-B89F-FCA91D27FAF9}" type="slidenum">
              <a:rPr lang="en-US" sz="1200"/>
              <a:pPr eaLnBrk="1" hangingPunct="1"/>
              <a:t>78</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75680E28-3F90-FE41-BC20-44D5D49E5D85}" type="slidenum">
              <a:rPr lang="en-US" sz="1200"/>
              <a:pPr eaLnBrk="1" hangingPunct="1"/>
              <a:t>79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89023890-AFA7-524F-BCF8-90F5DC1D451D}" type="slidenum">
              <a:rPr lang="en-US" sz="1200"/>
              <a:pPr eaLnBrk="1" hangingPunct="1"/>
              <a:t>80</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212E89A1-1151-1A4C-A56F-0F5E44FF3A9D}" type="slidenum">
              <a:rPr lang="en-US" sz="1200"/>
              <a:pPr eaLnBrk="1" hangingPunct="1"/>
              <a:t>81</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5C8DA040-8030-BD4D-A08B-D83D0D8C20D3}" type="slidenum">
              <a:rPr lang="en-US" sz="1200"/>
              <a:pPr eaLnBrk="1" hangingPunct="1"/>
              <a:t>82</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fld id="{0723E912-349B-2542-A3A1-CE54B0A5889E}" type="slidenum">
              <a:rPr lang="en-US" sz="1200"/>
              <a:pPr eaLnBrk="1" hangingPunct="1"/>
              <a:t>83</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6B4DE6DD-1259-3A40-8961-6308E5E99AF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270D3FD-1235-EF49-AB6A-BEDAA861DCD1}" type="slidenum">
              <a:rPr lang="en-US"/>
              <a:pPr/>
              <a:t>‹#›</a:t>
            </a:fld>
            <a:endParaRPr lang="en-US"/>
          </a:p>
        </p:txBody>
      </p:sp>
    </p:spTree>
    <p:extLst>
      <p:ext uri="{BB962C8B-B14F-4D97-AF65-F5344CB8AC3E}">
        <p14:creationId xmlns:p14="http://schemas.microsoft.com/office/powerpoint/2010/main" xmlns="" val="343600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16E17F61-6A45-3842-9B5B-395F8E4E0B74}" type="slidenum">
              <a:rPr lang="en-US"/>
              <a:pPr/>
              <a:t>‹#›</a:t>
            </a:fld>
            <a:endParaRPr lang="en-US"/>
          </a:p>
        </p:txBody>
      </p:sp>
    </p:spTree>
    <p:extLst>
      <p:ext uri="{BB962C8B-B14F-4D97-AF65-F5344CB8AC3E}">
        <p14:creationId xmlns:p14="http://schemas.microsoft.com/office/powerpoint/2010/main" xmlns="" val="118552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EEF34C9-4B95-B14F-94CC-D612325564C0}" type="slidenum">
              <a:rPr lang="en-US"/>
              <a:pPr/>
              <a:t>‹#›</a:t>
            </a:fld>
            <a:endParaRPr lang="en-US"/>
          </a:p>
        </p:txBody>
      </p:sp>
    </p:spTree>
    <p:extLst>
      <p:ext uri="{BB962C8B-B14F-4D97-AF65-F5344CB8AC3E}">
        <p14:creationId xmlns:p14="http://schemas.microsoft.com/office/powerpoint/2010/main" xmlns="" val="2879840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716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5400" y="4114800"/>
            <a:ext cx="7162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AF0AD807-F9D5-2444-86EB-B5802988AB54}" type="slidenum">
              <a:rPr lang="en-US"/>
              <a:pPr/>
              <a:t>‹#›</a:t>
            </a:fld>
            <a:endParaRPr lang="en-US"/>
          </a:p>
        </p:txBody>
      </p:sp>
    </p:spTree>
    <p:extLst>
      <p:ext uri="{BB962C8B-B14F-4D97-AF65-F5344CB8AC3E}">
        <p14:creationId xmlns:p14="http://schemas.microsoft.com/office/powerpoint/2010/main" xmlns="" val="367879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2EF8395E-EB4C-DC45-AC27-287CB9AD2723}" type="slidenum">
              <a:rPr lang="en-US"/>
              <a:pPr/>
              <a:t>‹#›</a:t>
            </a:fld>
            <a:endParaRPr lang="en-US"/>
          </a:p>
        </p:txBody>
      </p:sp>
    </p:spTree>
    <p:extLst>
      <p:ext uri="{BB962C8B-B14F-4D97-AF65-F5344CB8AC3E}">
        <p14:creationId xmlns:p14="http://schemas.microsoft.com/office/powerpoint/2010/main" xmlns="" val="134206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6B4DE6DD-1259-3A40-8961-6308E5E99AF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4DE6DD-1259-3A40-8961-6308E5E99AFE}" type="slidenum">
              <a:rPr lang="en-US" smtClean="0"/>
              <a:pPr/>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6CAB2FC-0D85-5F44-ABE6-EC3F0F590387}"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DE6DD-1259-3A40-8961-6308E5E99AFE}" type="slidenum">
              <a:rPr lang="en-US" smtClean="0"/>
              <a:pPr/>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6CAB2FC-0D85-5F44-ABE6-EC3F0F590387}" type="datetimeFigureOut">
              <a:rPr lang="en-US" smtClean="0"/>
              <a:pPr/>
              <a:t>9/9/2015</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6B4DE6DD-1259-3A40-8961-6308E5E99A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7"/>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8"/>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9"/>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9"/>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9"/>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7"/>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9"/>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7"/>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8"/>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PvjLMyii9Y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hulu.com/watch/65894" TargetMode="Externa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cnn.com/2015/09/03/us/deadly-st-louis-home-invasion/index.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hyperlink" Target="http://images.google.com/imgres?imgurl=http://www.ccadp.org/electric-chair.jpg&amp;imgrefurl=http://www.ccadp.org/electricchair.htm&amp;h=1758&amp;w=1134&amp;sz=229&amp;tbnid=-Zc96-J_HToJ:&amp;tbnh=148&amp;tbnw=96&amp;prev=/images?q=electric+chair&amp;hl=en&amp;lr=&amp;oi=imagesr&amp;start=3"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youtube.com/watch?v=2Y3rTzkZ3X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aint-quentinois.com/saintquentin/musee_lecuyer/graphs/rousseau.jpg"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Foundations of American Government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19264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Who is Voltaire? (France &amp; England)</a:t>
            </a:r>
            <a:br>
              <a:rPr lang="en-US" dirty="0" smtClean="0">
                <a:solidFill>
                  <a:schemeClr val="accent1">
                    <a:satMod val="150000"/>
                  </a:schemeClr>
                </a:solidFill>
                <a:ea typeface="+mj-ea"/>
              </a:rPr>
            </a:br>
            <a:r>
              <a:rPr lang="en-US" dirty="0" smtClean="0">
                <a:solidFill>
                  <a:schemeClr val="accent1">
                    <a:satMod val="150000"/>
                  </a:schemeClr>
                </a:solidFill>
              </a:rPr>
              <a:t>What did he believe?</a:t>
            </a:r>
            <a:endParaRPr lang="en-US" dirty="0" smtClean="0">
              <a:solidFill>
                <a:schemeClr val="accent1">
                  <a:satMod val="150000"/>
                </a:schemeClr>
              </a:solidFill>
              <a:ea typeface="+mj-ea"/>
            </a:endParaRPr>
          </a:p>
        </p:txBody>
      </p:sp>
      <p:sp>
        <p:nvSpPr>
          <p:cNvPr id="15364" name="Rectangle 4"/>
          <p:cNvSpPr>
            <a:spLocks noGrp="1" noChangeArrowheads="1"/>
          </p:cNvSpPr>
          <p:nvPr>
            <p:ph type="body" sz="half" idx="1"/>
          </p:nvPr>
        </p:nvSpPr>
        <p:spPr>
          <a:xfrm>
            <a:off x="457200" y="1600200"/>
            <a:ext cx="5105400" cy="4525963"/>
          </a:xfrm>
        </p:spPr>
        <p:txBody>
          <a:bodyPr/>
          <a:lstStyle/>
          <a:p>
            <a:pPr eaLnBrk="1" hangingPunct="1">
              <a:buFontTx/>
              <a:buNone/>
            </a:pPr>
            <a:r>
              <a:rPr lang="en-US" sz="2800">
                <a:latin typeface="Corbel" charset="0"/>
              </a:rPr>
              <a:t>Viewpoints</a:t>
            </a:r>
          </a:p>
          <a:p>
            <a:pPr eaLnBrk="1" hangingPunct="1"/>
            <a:r>
              <a:rPr lang="en-US" sz="2800">
                <a:latin typeface="Corbel" charset="0"/>
              </a:rPr>
              <a:t>Believed in </a:t>
            </a:r>
            <a:r>
              <a:rPr lang="en-US" sz="2800" u="sng">
                <a:latin typeface="Corbel" charset="0"/>
              </a:rPr>
              <a:t>Civil Liberties</a:t>
            </a:r>
          </a:p>
          <a:p>
            <a:pPr lvl="1" eaLnBrk="1" hangingPunct="1"/>
            <a:r>
              <a:rPr lang="en-US" sz="2400" u="sng">
                <a:latin typeface="Corbel" charset="0"/>
              </a:rPr>
              <a:t>Trial by Jury </a:t>
            </a:r>
            <a:r>
              <a:rPr lang="en-US" sz="2400">
                <a:latin typeface="Corbel" charset="0"/>
              </a:rPr>
              <a:t>of peers</a:t>
            </a:r>
          </a:p>
          <a:p>
            <a:pPr lvl="1" eaLnBrk="1" hangingPunct="1"/>
            <a:r>
              <a:rPr lang="en-US" sz="2400" u="sng">
                <a:latin typeface="Corbel" charset="0"/>
              </a:rPr>
              <a:t>Freedom of Religion</a:t>
            </a:r>
          </a:p>
          <a:p>
            <a:pPr lvl="1" eaLnBrk="1" hangingPunct="1"/>
            <a:r>
              <a:rPr lang="en-US" sz="2400" u="sng">
                <a:latin typeface="Corbel" charset="0"/>
              </a:rPr>
              <a:t>Freedom of Speech</a:t>
            </a:r>
          </a:p>
          <a:p>
            <a:pPr eaLnBrk="1" hangingPunct="1">
              <a:buFontTx/>
              <a:buNone/>
            </a:pPr>
            <a:endParaRPr lang="en-US" sz="2800">
              <a:latin typeface="Corbel" charset="0"/>
            </a:endParaRPr>
          </a:p>
        </p:txBody>
      </p:sp>
      <p:pic>
        <p:nvPicPr>
          <p:cNvPr id="2" name="Picture 7" descr="[Voltai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2006644"/>
            <a:ext cx="312261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7023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checkerboard(across)">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checkerboard(across)">
                                      <p:cBhvr>
                                        <p:cTn id="12" dur="500"/>
                                        <p:tgtEl>
                                          <p:spTgt spid="15364">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animEffect transition="in" filter="checkerboard(across)">
                                      <p:cBhvr>
                                        <p:cTn id="15" dur="500"/>
                                        <p:tgtEl>
                                          <p:spTgt spid="15364">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364">
                                            <p:txEl>
                                              <p:pRg st="3" end="3"/>
                                            </p:txEl>
                                          </p:spTgt>
                                        </p:tgtEl>
                                        <p:attrNameLst>
                                          <p:attrName>style.visibility</p:attrName>
                                        </p:attrNameLst>
                                      </p:cBhvr>
                                      <p:to>
                                        <p:strVal val="visible"/>
                                      </p:to>
                                    </p:set>
                                    <p:animEffect transition="in" filter="checkerboard(across)">
                                      <p:cBhvr>
                                        <p:cTn id="18" dur="500"/>
                                        <p:tgtEl>
                                          <p:spTgt spid="15364">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364">
                                            <p:txEl>
                                              <p:pRg st="4" end="4"/>
                                            </p:txEl>
                                          </p:spTgt>
                                        </p:tgtEl>
                                        <p:attrNameLst>
                                          <p:attrName>style.visibility</p:attrName>
                                        </p:attrNameLst>
                                      </p:cBhvr>
                                      <p:to>
                                        <p:strVal val="visible"/>
                                      </p:to>
                                    </p:set>
                                    <p:animEffect transition="in" filter="checkerboard(across)">
                                      <p:cBhvr>
                                        <p:cTn id="21" dur="500"/>
                                        <p:tgtEl>
                                          <p:spTgt spid="153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Text Placeholder 2"/>
          <p:cNvSpPr>
            <a:spLocks noGrp="1"/>
          </p:cNvSpPr>
          <p:nvPr>
            <p:ph type="body" sz="half" idx="1"/>
          </p:nvPr>
        </p:nvSpPr>
        <p:spPr/>
        <p:txBody>
          <a:bodyPr>
            <a:normAutofit fontScale="85000" lnSpcReduction="20000"/>
          </a:bodyPr>
          <a:lstStyle/>
          <a:p>
            <a:r>
              <a:rPr lang="en-US" b="1" dirty="0"/>
              <a:t>How does the U.S. Constitution conform to John Locke’s social contract theory?</a:t>
            </a:r>
            <a:endParaRPr lang="en-US" dirty="0"/>
          </a:p>
          <a:p>
            <a:r>
              <a:rPr lang="en-US" dirty="0"/>
              <a:t>a. The government operates on a system of law that is based on contracts and statues.</a:t>
            </a:r>
          </a:p>
          <a:p>
            <a:r>
              <a:rPr lang="en-US" dirty="0"/>
              <a:t>b. Citizens transfer some rights to government in exchange for social order.</a:t>
            </a:r>
          </a:p>
          <a:p>
            <a:r>
              <a:rPr lang="en-US" dirty="0"/>
              <a:t>c. States retain sovereign powers and are joined by confederation.</a:t>
            </a:r>
          </a:p>
          <a:p>
            <a:r>
              <a:rPr lang="en-US" dirty="0"/>
              <a:t>d. People agree to a social system guided by conscience.</a:t>
            </a:r>
          </a:p>
        </p:txBody>
      </p:sp>
      <p:sp>
        <p:nvSpPr>
          <p:cNvPr id="4" name="Content Placeholder 3"/>
          <p:cNvSpPr>
            <a:spLocks noGrp="1"/>
          </p:cNvSpPr>
          <p:nvPr>
            <p:ph sz="half" idx="2"/>
          </p:nvPr>
        </p:nvSpPr>
        <p:spPr/>
        <p:txBody>
          <a:bodyPr>
            <a:normAutofit fontScale="85000" lnSpcReduction="20000"/>
          </a:bodyPr>
          <a:lstStyle/>
          <a:p>
            <a:r>
              <a:rPr lang="en-US" b="1" dirty="0"/>
              <a:t>Which is true of Enlightenment Thinkers like John Locke, and Jean Jacques Rousseau? </a:t>
            </a:r>
            <a:endParaRPr lang="en-US" dirty="0"/>
          </a:p>
          <a:p>
            <a:r>
              <a:rPr lang="en-US" dirty="0"/>
              <a:t>a. They believed that monarchs should have absolute power.</a:t>
            </a:r>
          </a:p>
          <a:p>
            <a:r>
              <a:rPr lang="en-US" dirty="0"/>
              <a:t>b. They though churches should have ultimate authority.</a:t>
            </a:r>
          </a:p>
          <a:p>
            <a:r>
              <a:rPr lang="en-US" dirty="0"/>
              <a:t>c. They believed in a social contract between government and the people.</a:t>
            </a:r>
          </a:p>
          <a:p>
            <a:r>
              <a:rPr lang="en-US" dirty="0"/>
              <a:t>d. They invested in joint-stock companies and started colonies in the New World.</a:t>
            </a:r>
          </a:p>
          <a:p>
            <a:endParaRPr lang="en-US" dirty="0"/>
          </a:p>
        </p:txBody>
      </p:sp>
    </p:spTree>
    <p:extLst>
      <p:ext uri="{BB962C8B-B14F-4D97-AF65-F5344CB8AC3E}">
        <p14:creationId xmlns:p14="http://schemas.microsoft.com/office/powerpoint/2010/main" xmlns="" val="40681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4" name="Content Placeholder 3"/>
          <p:cNvSpPr>
            <a:spLocks noGrp="1"/>
          </p:cNvSpPr>
          <p:nvPr>
            <p:ph sz="half" idx="2"/>
          </p:nvPr>
        </p:nvSpPr>
        <p:spPr/>
        <p:txBody>
          <a:bodyPr/>
          <a:lstStyle/>
          <a:p>
            <a:r>
              <a:rPr lang="en-US" b="1" dirty="0"/>
              <a:t>Which Enlightenment Thinker probably inspired the excerpt above? </a:t>
            </a:r>
            <a:endParaRPr lang="en-US" dirty="0"/>
          </a:p>
          <a:p>
            <a:r>
              <a:rPr lang="en-US" dirty="0"/>
              <a:t>a. John Locke</a:t>
            </a:r>
          </a:p>
          <a:p>
            <a:r>
              <a:rPr lang="en-US" dirty="0"/>
              <a:t>b. Baron de Montesquieu</a:t>
            </a:r>
          </a:p>
          <a:p>
            <a:r>
              <a:rPr lang="en-US" dirty="0"/>
              <a:t>c. Jean-Jacques Rousseau</a:t>
            </a:r>
          </a:p>
          <a:p>
            <a:r>
              <a:rPr lang="en-US" dirty="0"/>
              <a:t>d. Voltaire</a:t>
            </a:r>
          </a:p>
          <a:p>
            <a:pPr marL="0" indent="0">
              <a:buNone/>
            </a:pPr>
            <a:endParaRPr lang="en-US" dirty="0"/>
          </a:p>
        </p:txBody>
      </p:sp>
      <p:sp>
        <p:nvSpPr>
          <p:cNvPr id="6" name="Text Box 2"/>
          <p:cNvSpPr txBox="1">
            <a:spLocks noGrp="1" noChangeArrowheads="1"/>
          </p:cNvSpPr>
          <p:nvPr>
            <p:ph type="body" sz="half" idx="1"/>
          </p:nvPr>
        </p:nvSpPr>
        <p:spPr bwMode="auto">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Arial" charset="0"/>
                <a:ea typeface="ÇlÇr ñæí©" charset="0"/>
              </a:rPr>
              <a:t>“</a:t>
            </a:r>
            <a:r>
              <a:rPr kumimoji="0" lang="en-US" b="0" i="1" u="none" strike="noStrike" cap="none" normalizeH="0" baseline="0" dirty="0">
                <a:ln>
                  <a:noFill/>
                </a:ln>
                <a:solidFill>
                  <a:schemeClr val="tx1"/>
                </a:solidFill>
                <a:effectLst/>
                <a:latin typeface="Arial" charset="0"/>
                <a:ea typeface="ÇlÇr ñæí©" charset="0"/>
              </a:rPr>
              <a:t>We hold these truths to be self-evident, that all men are created equal, that they are endowed by their creator with certain unalienable Rights, that among these are Life, Liberty, and the pursuit of Happiness…</a:t>
            </a:r>
            <a:r>
              <a:rPr kumimoji="0" lang="en-US" altLang="en-US" b="0" i="1" u="none" strike="noStrike" cap="none" normalizeH="0" baseline="0" dirty="0">
                <a:ln>
                  <a:noFill/>
                </a:ln>
                <a:solidFill>
                  <a:schemeClr val="tx1"/>
                </a:solidFill>
                <a:effectLst/>
                <a:latin typeface="Arial" charset="0"/>
                <a:ea typeface="ÇlÇr ñæí©" charset="0"/>
              </a:rPr>
              <a:t>”</a:t>
            </a:r>
            <a:endParaRPr kumimoji="0" lang="en-US" b="0" i="1" u="none" strike="noStrike" cap="none" normalizeH="0" baseline="0" dirty="0">
              <a:ln>
                <a:noFill/>
              </a:ln>
              <a:solidFill>
                <a:schemeClr val="tx1"/>
              </a:solidFill>
              <a:effectLst/>
              <a:latin typeface="Arial" charset="0"/>
              <a:ea typeface="ÇlÇr ñæí©"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Arial" charset="0"/>
                <a:ea typeface="ÇlÇr ñæí©" charset="0"/>
              </a:rPr>
              <a:t>-</a:t>
            </a:r>
            <a:r>
              <a:rPr kumimoji="0" lang="en-US" b="1" i="1" u="none" strike="noStrike" cap="none" normalizeH="0" baseline="0" dirty="0">
                <a:ln>
                  <a:noFill/>
                </a:ln>
                <a:solidFill>
                  <a:schemeClr val="tx1"/>
                </a:solidFill>
                <a:effectLst/>
                <a:latin typeface="Arial" charset="0"/>
                <a:ea typeface="ÇlÇr ñæí©" charset="0"/>
              </a:rPr>
              <a:t> The Declaration of Independence</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xmlns="" val="253787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ea typeface="+mj-ea"/>
              </a:rPr>
              <a:t>Reflection</a:t>
            </a:r>
            <a:endParaRPr lang="en-US" dirty="0">
              <a:ea typeface="+mj-ea"/>
            </a:endParaRPr>
          </a:p>
        </p:txBody>
      </p:sp>
      <p:sp>
        <p:nvSpPr>
          <p:cNvPr id="16387" name="Content Placeholder 5"/>
          <p:cNvSpPr>
            <a:spLocks noGrp="1"/>
          </p:cNvSpPr>
          <p:nvPr>
            <p:ph idx="1"/>
          </p:nvPr>
        </p:nvSpPr>
        <p:spPr/>
        <p:txBody>
          <a:bodyPr>
            <a:normAutofit fontScale="92500"/>
          </a:bodyPr>
          <a:lstStyle/>
          <a:p>
            <a:pPr marL="0" indent="0" eaLnBrk="1" hangingPunct="1">
              <a:buNone/>
            </a:pPr>
            <a:r>
              <a:rPr lang="en-US" sz="2800" b="1" dirty="0" smtClean="0">
                <a:latin typeface="Corbel" charset="0"/>
              </a:rPr>
              <a:t>Speech </a:t>
            </a:r>
            <a:r>
              <a:rPr lang="en-US" sz="2800" b="1" dirty="0">
                <a:latin typeface="Corbel" charset="0"/>
              </a:rPr>
              <a:t>and the Social Contract. The U.S. Constitution says the government cannot limit freedom of speech. Is freedom of speech necessary in order to enjoy our natural rights? Pick ONE natural right and explain why it can</a:t>
            </a:r>
            <a:r>
              <a:rPr lang="ja-JP" altLang="en-US" sz="2800" b="1" dirty="0">
                <a:latin typeface="Corbel" charset="0"/>
              </a:rPr>
              <a:t>’</a:t>
            </a:r>
            <a:r>
              <a:rPr lang="en-US" sz="2800" b="1" dirty="0">
                <a:latin typeface="Corbel" charset="0"/>
              </a:rPr>
              <a:t>t be fully enjoyed without freedom of speech. </a:t>
            </a:r>
          </a:p>
          <a:p>
            <a:pPr eaLnBrk="1" hangingPunct="1"/>
            <a:r>
              <a:rPr lang="en-US" sz="2800" b="1" dirty="0">
                <a:latin typeface="Corbel" charset="0"/>
              </a:rPr>
              <a:t>Natural Rights include life, liberty, happiness and property. Answer in a paragraph or two.</a:t>
            </a:r>
            <a:endParaRPr lang="en-US" sz="2800" dirty="0">
              <a:latin typeface="Corbel" charset="0"/>
            </a:endParaRPr>
          </a:p>
        </p:txBody>
      </p:sp>
    </p:spTree>
    <p:extLst>
      <p:ext uri="{BB962C8B-B14F-4D97-AF65-F5344CB8AC3E}">
        <p14:creationId xmlns:p14="http://schemas.microsoft.com/office/powerpoint/2010/main" xmlns="" val="137373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 to Success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81432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pPr marL="514350" indent="-514350">
              <a:lnSpc>
                <a:spcPct val="90000"/>
              </a:lnSpc>
              <a:buFontTx/>
              <a:buAutoNum type="arabicPeriod"/>
            </a:pPr>
            <a:r>
              <a:rPr lang="en-US" dirty="0">
                <a:latin typeface="Georgia" charset="0"/>
              </a:rPr>
              <a:t>Who believed in civil liberties?</a:t>
            </a:r>
          </a:p>
          <a:p>
            <a:pPr marL="514350" indent="-514350">
              <a:lnSpc>
                <a:spcPct val="90000"/>
              </a:lnSpc>
              <a:buFontTx/>
              <a:buAutoNum type="arabicPeriod"/>
            </a:pPr>
            <a:r>
              <a:rPr lang="en-US" dirty="0">
                <a:latin typeface="Georgia" charset="0"/>
              </a:rPr>
              <a:t>Which two philosophers developed the social contract theory?</a:t>
            </a:r>
          </a:p>
          <a:p>
            <a:pPr marL="514350" indent="-514350">
              <a:lnSpc>
                <a:spcPct val="90000"/>
              </a:lnSpc>
              <a:buFontTx/>
              <a:buAutoNum type="arabicPeriod"/>
            </a:pPr>
            <a:r>
              <a:rPr lang="en-US" dirty="0">
                <a:latin typeface="Georgia" charset="0"/>
              </a:rPr>
              <a:t>According to social contract theory, what should people do if the government </a:t>
            </a:r>
            <a:r>
              <a:rPr lang="en-US" dirty="0" smtClean="0">
                <a:latin typeface="Georgia" charset="0"/>
              </a:rPr>
              <a:t>doesn’t </a:t>
            </a:r>
            <a:r>
              <a:rPr lang="en-US" dirty="0">
                <a:latin typeface="Georgia" charset="0"/>
              </a:rPr>
              <a:t>protect their rights?</a:t>
            </a:r>
          </a:p>
          <a:p>
            <a:pPr marL="514350" indent="-514350">
              <a:lnSpc>
                <a:spcPct val="90000"/>
              </a:lnSpc>
              <a:buFontTx/>
              <a:buAutoNum type="arabicPeriod"/>
            </a:pPr>
            <a:r>
              <a:rPr lang="en-US" dirty="0">
                <a:latin typeface="Georgia" charset="0"/>
              </a:rPr>
              <a:t>What did John Locke say were our natural rights?</a:t>
            </a:r>
          </a:p>
          <a:p>
            <a:endParaRPr lang="en-US" dirty="0"/>
          </a:p>
        </p:txBody>
      </p:sp>
    </p:spTree>
    <p:extLst>
      <p:ext uri="{BB962C8B-B14F-4D97-AF65-F5344CB8AC3E}">
        <p14:creationId xmlns:p14="http://schemas.microsoft.com/office/powerpoint/2010/main" xmlns="" val="292626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Policy</a:t>
            </a:r>
            <a:endParaRPr lang="en-US" dirty="0"/>
          </a:p>
        </p:txBody>
      </p:sp>
      <p:sp>
        <p:nvSpPr>
          <p:cNvPr id="3" name="Content Placeholder 2"/>
          <p:cNvSpPr>
            <a:spLocks noGrp="1"/>
          </p:cNvSpPr>
          <p:nvPr>
            <p:ph idx="1"/>
          </p:nvPr>
        </p:nvSpPr>
        <p:spPr/>
        <p:txBody>
          <a:bodyPr/>
          <a:lstStyle/>
          <a:p>
            <a:r>
              <a:rPr lang="en-US" dirty="0" smtClean="0"/>
              <a:t>You will get a homework packet Monday and the will be due Friday the same week unless otherwise noted.</a:t>
            </a:r>
          </a:p>
          <a:p>
            <a:r>
              <a:rPr lang="en-US" dirty="0"/>
              <a:t>HW packets are due Fridays to avoid giving weekend homework and you can work at your own pace</a:t>
            </a:r>
            <a:r>
              <a:rPr lang="en-US" dirty="0" smtClean="0"/>
              <a:t>.</a:t>
            </a:r>
          </a:p>
          <a:p>
            <a:r>
              <a:rPr lang="en-US" dirty="0" smtClean="0"/>
              <a:t>Additionally, </a:t>
            </a:r>
            <a:r>
              <a:rPr lang="en-US" b="1" dirty="0" smtClean="0">
                <a:solidFill>
                  <a:srgbClr val="FF0000"/>
                </a:solidFill>
              </a:rPr>
              <a:t>each day </a:t>
            </a:r>
            <a:r>
              <a:rPr lang="en-US" dirty="0" smtClean="0"/>
              <a:t>you need to write questions for your </a:t>
            </a:r>
            <a:r>
              <a:rPr lang="en-US" dirty="0"/>
              <a:t>C</a:t>
            </a:r>
            <a:r>
              <a:rPr lang="en-US" dirty="0" smtClean="0"/>
              <a:t>ornell Notes for the day. This should take you about 10-15 minutes daily.</a:t>
            </a:r>
            <a:endParaRPr lang="en-US" dirty="0"/>
          </a:p>
          <a:p>
            <a:r>
              <a:rPr lang="en-US" b="1" u="sng" dirty="0" smtClean="0">
                <a:solidFill>
                  <a:srgbClr val="FF0000"/>
                </a:solidFill>
              </a:rPr>
              <a:t>HW packet #1 due this Friday, Sept. 4</a:t>
            </a:r>
            <a:r>
              <a:rPr lang="en-US" b="1" u="sng" baseline="30000" dirty="0" smtClean="0">
                <a:solidFill>
                  <a:srgbClr val="FF0000"/>
                </a:solidFill>
              </a:rPr>
              <a:t>th</a:t>
            </a:r>
            <a:r>
              <a:rPr lang="en-US" b="1" u="sng" dirty="0" smtClean="0">
                <a:solidFill>
                  <a:srgbClr val="FF0000"/>
                </a:solidFill>
              </a:rPr>
              <a:t>.</a:t>
            </a:r>
          </a:p>
        </p:txBody>
      </p:sp>
    </p:spTree>
    <p:extLst>
      <p:ext uri="{BB962C8B-B14F-4D97-AF65-F5344CB8AC3E}">
        <p14:creationId xmlns:p14="http://schemas.microsoft.com/office/powerpoint/2010/main" xmlns="" val="263031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Founding Documents</a:t>
            </a:r>
            <a:endParaRPr lang="en-US" dirty="0"/>
          </a:p>
        </p:txBody>
      </p:sp>
      <p:sp>
        <p:nvSpPr>
          <p:cNvPr id="5" name="Text Placeholder 4"/>
          <p:cNvSpPr>
            <a:spLocks noGrp="1"/>
          </p:cNvSpPr>
          <p:nvPr>
            <p:ph type="body" idx="1"/>
          </p:nvPr>
        </p:nvSpPr>
        <p:spPr/>
        <p:txBody>
          <a:bodyPr/>
          <a:lstStyle/>
          <a:p>
            <a:r>
              <a:rPr lang="en-US" dirty="0" smtClean="0"/>
              <a:t>EQ: How did foundational documents provide stepping-stones for American Government? </a:t>
            </a:r>
            <a:endParaRPr lang="en-US" dirty="0"/>
          </a:p>
        </p:txBody>
      </p:sp>
    </p:spTree>
    <p:extLst>
      <p:ext uri="{BB962C8B-B14F-4D97-AF65-F5344CB8AC3E}">
        <p14:creationId xmlns:p14="http://schemas.microsoft.com/office/powerpoint/2010/main" xmlns="" val="18204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latin typeface="Trebuchet MS" charset="0"/>
              </a:rPr>
              <a:t>Key Vocab</a:t>
            </a:r>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b="1" dirty="0">
                <a:solidFill>
                  <a:srgbClr val="FF0000"/>
                </a:solidFill>
                <a:latin typeface="Georgia" charset="0"/>
              </a:rPr>
              <a:t>Govern</a:t>
            </a:r>
            <a:r>
              <a:rPr lang="en-US" dirty="0">
                <a:latin typeface="Georgia" charset="0"/>
              </a:rPr>
              <a:t> – Ruling over other people.</a:t>
            </a:r>
          </a:p>
          <a:p>
            <a:pPr eaLnBrk="1" hangingPunct="1">
              <a:lnSpc>
                <a:spcPct val="90000"/>
              </a:lnSpc>
            </a:pPr>
            <a:r>
              <a:rPr lang="en-US" b="1" dirty="0">
                <a:solidFill>
                  <a:srgbClr val="FF0000"/>
                </a:solidFill>
                <a:latin typeface="Georgia" charset="0"/>
              </a:rPr>
              <a:t>Limited Government </a:t>
            </a:r>
            <a:r>
              <a:rPr lang="en-US" dirty="0">
                <a:latin typeface="Georgia" charset="0"/>
              </a:rPr>
              <a:t>– The government has to follow it own rules.</a:t>
            </a:r>
          </a:p>
          <a:p>
            <a:pPr eaLnBrk="1" hangingPunct="1">
              <a:lnSpc>
                <a:spcPct val="90000"/>
              </a:lnSpc>
            </a:pPr>
            <a:r>
              <a:rPr lang="en-US" b="1" dirty="0">
                <a:solidFill>
                  <a:srgbClr val="FF0000"/>
                </a:solidFill>
                <a:latin typeface="Georgia" charset="0"/>
              </a:rPr>
              <a:t>Direct Democracy </a:t>
            </a:r>
            <a:r>
              <a:rPr lang="en-US" dirty="0">
                <a:latin typeface="Georgia" charset="0"/>
              </a:rPr>
              <a:t>– The people vote directly on the issues. </a:t>
            </a:r>
          </a:p>
          <a:p>
            <a:pPr eaLnBrk="1" hangingPunct="1">
              <a:lnSpc>
                <a:spcPct val="90000"/>
              </a:lnSpc>
            </a:pPr>
            <a:r>
              <a:rPr lang="en-US" b="1" dirty="0">
                <a:solidFill>
                  <a:srgbClr val="FF0000"/>
                </a:solidFill>
                <a:latin typeface="Georgia" charset="0"/>
              </a:rPr>
              <a:t>Representative Democracy </a:t>
            </a:r>
            <a:r>
              <a:rPr lang="en-US" dirty="0">
                <a:latin typeface="Georgia" charset="0"/>
              </a:rPr>
              <a:t>– The people elect their peers to vote on issues for them.</a:t>
            </a:r>
          </a:p>
          <a:p>
            <a:pPr eaLnBrk="1" hangingPunct="1">
              <a:lnSpc>
                <a:spcPct val="90000"/>
              </a:lnSpc>
            </a:pPr>
            <a:r>
              <a:rPr lang="en-US" b="1" dirty="0">
                <a:solidFill>
                  <a:srgbClr val="FF0000"/>
                </a:solidFill>
                <a:latin typeface="Georgia" charset="0"/>
              </a:rPr>
              <a:t>Popular Sovereignty </a:t>
            </a:r>
            <a:r>
              <a:rPr lang="en-US" dirty="0">
                <a:latin typeface="Georgia" charset="0"/>
              </a:rPr>
              <a:t>– The power of the government is based on us allowing them to govern.</a:t>
            </a:r>
          </a:p>
          <a:p>
            <a:pPr eaLnBrk="1" hangingPunct="1">
              <a:lnSpc>
                <a:spcPct val="90000"/>
              </a:lnSpc>
            </a:pPr>
            <a:endParaRPr lang="en-US" dirty="0">
              <a:latin typeface="Georgia" charset="0"/>
            </a:endParaRPr>
          </a:p>
        </p:txBody>
      </p:sp>
    </p:spTree>
    <p:extLst>
      <p:ext uri="{BB962C8B-B14F-4D97-AF65-F5344CB8AC3E}">
        <p14:creationId xmlns:p14="http://schemas.microsoft.com/office/powerpoint/2010/main" xmlns="" val="175490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1066800"/>
          </a:xfrm>
        </p:spPr>
        <p:txBody>
          <a:bodyPr>
            <a:normAutofit/>
          </a:bodyPr>
          <a:lstStyle/>
          <a:p>
            <a:pPr eaLnBrk="1" fontAlgn="auto" hangingPunct="1">
              <a:spcAft>
                <a:spcPts val="0"/>
              </a:spcAft>
              <a:defRPr/>
            </a:pPr>
            <a:r>
              <a:rPr lang="en-US" smtClean="0">
                <a:solidFill>
                  <a:schemeClr val="accent1">
                    <a:satMod val="150000"/>
                  </a:schemeClr>
                </a:solidFill>
                <a:ea typeface="+mj-ea"/>
              </a:rPr>
              <a:t>Magna Carta</a:t>
            </a:r>
          </a:p>
        </p:txBody>
      </p:sp>
      <p:pic>
        <p:nvPicPr>
          <p:cNvPr id="9219" name="Picture 6" descr="magna_carta_thumb"/>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5867400" y="1524000"/>
            <a:ext cx="2492375" cy="4525963"/>
          </a:xfrm>
          <a:noFill/>
        </p:spPr>
      </p:pic>
      <p:sp>
        <p:nvSpPr>
          <p:cNvPr id="9220" name="TextBox 4"/>
          <p:cNvSpPr txBox="1">
            <a:spLocks noChangeArrowheads="1"/>
          </p:cNvSpPr>
          <p:nvPr/>
        </p:nvSpPr>
        <p:spPr bwMode="auto">
          <a:xfrm>
            <a:off x="762000" y="1447800"/>
            <a:ext cx="5181600" cy="5262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sz="2800" dirty="0">
                <a:latin typeface="Georgia" charset="0"/>
              </a:rPr>
              <a:t> Signed in year </a:t>
            </a:r>
            <a:r>
              <a:rPr lang="en-US" sz="2800" b="1" u="sng" dirty="0">
                <a:latin typeface="Georgia" charset="0"/>
              </a:rPr>
              <a:t>1215</a:t>
            </a:r>
            <a:r>
              <a:rPr lang="en-US" sz="2800" dirty="0">
                <a:latin typeface="Georgia" charset="0"/>
              </a:rPr>
              <a:t> …</a:t>
            </a:r>
          </a:p>
          <a:p>
            <a:pPr eaLnBrk="1" hangingPunct="1">
              <a:buFont typeface="Arial" charset="0"/>
              <a:buChar char="•"/>
            </a:pPr>
            <a:r>
              <a:rPr lang="en-US" sz="2800" dirty="0">
                <a:latin typeface="Georgia" charset="0"/>
              </a:rPr>
              <a:t> </a:t>
            </a:r>
            <a:r>
              <a:rPr lang="en-US" sz="2800" u="sng" dirty="0">
                <a:latin typeface="Georgia" charset="0"/>
              </a:rPr>
              <a:t>Limited power of the King</a:t>
            </a:r>
            <a:r>
              <a:rPr lang="en-US" sz="2800" dirty="0">
                <a:latin typeface="Georgia" charset="0"/>
              </a:rPr>
              <a:t>.</a:t>
            </a:r>
          </a:p>
          <a:p>
            <a:pPr eaLnBrk="1" hangingPunct="1">
              <a:buFont typeface="Arial" charset="0"/>
              <a:buChar char="•"/>
            </a:pPr>
            <a:r>
              <a:rPr lang="en-US" sz="2800" dirty="0">
                <a:latin typeface="Georgia" charset="0"/>
              </a:rPr>
              <a:t> </a:t>
            </a:r>
            <a:r>
              <a:rPr lang="en-US" sz="2800" u="sng" dirty="0">
                <a:latin typeface="Georgia" charset="0"/>
              </a:rPr>
              <a:t>Gave people rights</a:t>
            </a:r>
            <a:r>
              <a:rPr lang="en-US" sz="2800" dirty="0" smtClean="0">
                <a:latin typeface="Georgia" charset="0"/>
              </a:rPr>
              <a:t>.</a:t>
            </a:r>
            <a:endParaRPr lang="en-US" sz="2800" dirty="0">
              <a:latin typeface="Georgia" charset="0"/>
            </a:endParaRPr>
          </a:p>
          <a:p>
            <a:pPr eaLnBrk="1" hangingPunct="1">
              <a:buFont typeface="Arial" charset="0"/>
              <a:buChar char="•"/>
            </a:pPr>
            <a:r>
              <a:rPr lang="en-US" sz="2800" dirty="0">
                <a:latin typeface="Georgia" charset="0"/>
              </a:rPr>
              <a:t>Led to… </a:t>
            </a:r>
            <a:r>
              <a:rPr lang="en-US" sz="2800" b="1" u="sng" dirty="0">
                <a:latin typeface="Georgia" charset="0"/>
              </a:rPr>
              <a:t>limited </a:t>
            </a:r>
            <a:r>
              <a:rPr lang="en-US" sz="2800" b="1" u="sng" dirty="0" err="1">
                <a:latin typeface="Georgia" charset="0"/>
              </a:rPr>
              <a:t>gov</a:t>
            </a:r>
            <a:r>
              <a:rPr lang="ja-JP" altLang="en-US" sz="2800" b="1" u="sng" dirty="0">
                <a:latin typeface="Georgia" charset="0"/>
              </a:rPr>
              <a:t>’</a:t>
            </a:r>
            <a:r>
              <a:rPr lang="en-US" sz="2800" b="1" u="sng" dirty="0">
                <a:latin typeface="Georgia" charset="0"/>
              </a:rPr>
              <a:t>t</a:t>
            </a:r>
            <a:r>
              <a:rPr lang="en-US" sz="2800" b="1" u="sng" dirty="0" smtClean="0">
                <a:latin typeface="Georgia" charset="0"/>
              </a:rPr>
              <a:t>!</a:t>
            </a:r>
          </a:p>
          <a:p>
            <a:pPr eaLnBrk="1" hangingPunct="1">
              <a:buFont typeface="Arial" charset="0"/>
              <a:buChar char="•"/>
            </a:pPr>
            <a:r>
              <a:rPr lang="en-US" sz="2800" b="1" u="sng" dirty="0" smtClean="0">
                <a:solidFill>
                  <a:srgbClr val="FF0000"/>
                </a:solidFill>
                <a:latin typeface="Georgia" charset="0"/>
              </a:rPr>
              <a:t>How did England change after the Magna </a:t>
            </a:r>
            <a:r>
              <a:rPr lang="en-US" sz="2800" b="1" u="sng" dirty="0" err="1" smtClean="0">
                <a:solidFill>
                  <a:srgbClr val="FF0000"/>
                </a:solidFill>
                <a:latin typeface="Georgia" charset="0"/>
              </a:rPr>
              <a:t>Carta</a:t>
            </a:r>
            <a:r>
              <a:rPr lang="en-US" sz="2800" b="1" u="sng" dirty="0" smtClean="0">
                <a:solidFill>
                  <a:srgbClr val="FF0000"/>
                </a:solidFill>
                <a:latin typeface="Georgia" charset="0"/>
              </a:rPr>
              <a:t>?</a:t>
            </a:r>
          </a:p>
          <a:p>
            <a:pPr lvl="1" eaLnBrk="1" hangingPunct="1">
              <a:buFont typeface="Arial" charset="0"/>
              <a:buChar char="•"/>
            </a:pPr>
            <a:r>
              <a:rPr lang="en-US" sz="2800" b="1" dirty="0" smtClean="0">
                <a:solidFill>
                  <a:srgbClr val="FF0000"/>
                </a:solidFill>
                <a:latin typeface="Georgia" charset="0"/>
              </a:rPr>
              <a:t>The King/Queen no longer have total power</a:t>
            </a:r>
          </a:p>
          <a:p>
            <a:pPr lvl="1" eaLnBrk="1" hangingPunct="1">
              <a:buFont typeface="Arial" charset="0"/>
              <a:buChar char="•"/>
            </a:pPr>
            <a:r>
              <a:rPr lang="en-US" sz="2800" b="1" dirty="0" smtClean="0">
                <a:solidFill>
                  <a:srgbClr val="FF0000"/>
                </a:solidFill>
                <a:latin typeface="Georgia" charset="0"/>
              </a:rPr>
              <a:t>They must answer to a counsel</a:t>
            </a:r>
          </a:p>
          <a:p>
            <a:pPr lvl="1" eaLnBrk="1" hangingPunct="1">
              <a:buFont typeface="Arial" charset="0"/>
              <a:buChar char="•"/>
            </a:pPr>
            <a:r>
              <a:rPr lang="en-US" sz="2800" b="1" dirty="0" smtClean="0">
                <a:solidFill>
                  <a:srgbClr val="FF0000"/>
                </a:solidFill>
                <a:latin typeface="Georgia" charset="0"/>
              </a:rPr>
              <a:t>Trial by jury is created</a:t>
            </a:r>
            <a:endParaRPr lang="en-US" sz="2800" b="1" dirty="0">
              <a:solidFill>
                <a:srgbClr val="FF0000"/>
              </a:solidFill>
              <a:latin typeface="Georgia" charset="0"/>
            </a:endParaRPr>
          </a:p>
        </p:txBody>
      </p:sp>
    </p:spTree>
    <p:extLst>
      <p:ext uri="{BB962C8B-B14F-4D97-AF65-F5344CB8AC3E}">
        <p14:creationId xmlns:p14="http://schemas.microsoft.com/office/powerpoint/2010/main" xmlns="" val="184425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Quiz</a:t>
            </a:r>
            <a:endParaRPr lang="en-US" dirty="0"/>
          </a:p>
        </p:txBody>
      </p:sp>
      <p:sp>
        <p:nvSpPr>
          <p:cNvPr id="3" name="Content Placeholder 2"/>
          <p:cNvSpPr>
            <a:spLocks noGrp="1"/>
          </p:cNvSpPr>
          <p:nvPr>
            <p:ph idx="1"/>
          </p:nvPr>
        </p:nvSpPr>
        <p:spPr/>
        <p:txBody>
          <a:bodyPr/>
          <a:lstStyle/>
          <a:p>
            <a:r>
              <a:rPr lang="en-US" dirty="0" smtClean="0"/>
              <a:t>You </a:t>
            </a:r>
            <a:r>
              <a:rPr lang="en-US" smtClean="0"/>
              <a:t>have 10 </a:t>
            </a:r>
            <a:r>
              <a:rPr lang="en-US" dirty="0" smtClean="0"/>
              <a:t>minutes to complete this quiz. </a:t>
            </a:r>
          </a:p>
          <a:p>
            <a:r>
              <a:rPr lang="en-US" dirty="0" smtClean="0"/>
              <a:t>You may use your note book but you may not:</a:t>
            </a:r>
          </a:p>
          <a:p>
            <a:pPr lvl="1"/>
            <a:r>
              <a:rPr lang="en-US" dirty="0" smtClean="0"/>
              <a:t>Share notes</a:t>
            </a:r>
          </a:p>
          <a:p>
            <a:pPr lvl="1"/>
            <a:r>
              <a:rPr lang="en-US" dirty="0" smtClean="0"/>
              <a:t>Talk</a:t>
            </a:r>
          </a:p>
          <a:p>
            <a:pPr lvl="1"/>
            <a:r>
              <a:rPr lang="en-US" dirty="0" smtClean="0"/>
              <a:t>Use technology</a:t>
            </a:r>
          </a:p>
          <a:p>
            <a:r>
              <a:rPr lang="en-US" dirty="0" smtClean="0"/>
              <a:t>Keep your eyes on your own paper!</a:t>
            </a:r>
          </a:p>
          <a:p>
            <a:r>
              <a:rPr lang="en-US" dirty="0" smtClean="0"/>
              <a:t>Violators will get a zero!</a:t>
            </a:r>
            <a:endParaRPr lang="en-US" dirty="0"/>
          </a:p>
        </p:txBody>
      </p:sp>
    </p:spTree>
    <p:extLst>
      <p:ext uri="{BB962C8B-B14F-4D97-AF65-F5344CB8AC3E}">
        <p14:creationId xmlns:p14="http://schemas.microsoft.com/office/powerpoint/2010/main" xmlns="" val="208763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fontAlgn="auto" hangingPunct="1">
              <a:spcAft>
                <a:spcPts val="0"/>
              </a:spcAft>
              <a:defRPr/>
            </a:pPr>
            <a:r>
              <a:rPr lang="en-US" smtClean="0">
                <a:solidFill>
                  <a:schemeClr val="accent1">
                    <a:satMod val="150000"/>
                  </a:schemeClr>
                </a:solidFill>
                <a:ea typeface="+mj-ea"/>
              </a:rPr>
              <a:t>Mayflower Compact - 1620</a:t>
            </a:r>
          </a:p>
        </p:txBody>
      </p:sp>
      <p:sp>
        <p:nvSpPr>
          <p:cNvPr id="3" name="Content Placeholder 2"/>
          <p:cNvSpPr>
            <a:spLocks noGrp="1"/>
          </p:cNvSpPr>
          <p:nvPr>
            <p:ph idx="1"/>
          </p:nvPr>
        </p:nvSpPr>
        <p:spPr/>
        <p:txBody>
          <a:bodyPr/>
          <a:lstStyle/>
          <a:p>
            <a:pPr eaLnBrk="1" hangingPunct="1"/>
            <a:r>
              <a:rPr lang="en-US" u="sng" dirty="0">
                <a:latin typeface="Georgia" charset="0"/>
              </a:rPr>
              <a:t>Pilgrims</a:t>
            </a:r>
            <a:r>
              <a:rPr lang="en-US" dirty="0">
                <a:latin typeface="Georgia" charset="0"/>
              </a:rPr>
              <a:t> came over on the </a:t>
            </a:r>
            <a:r>
              <a:rPr lang="en-US" u="sng" dirty="0">
                <a:latin typeface="Georgia" charset="0"/>
              </a:rPr>
              <a:t>Mayflower (their boat.)</a:t>
            </a:r>
          </a:p>
          <a:p>
            <a:pPr eaLnBrk="1" hangingPunct="1"/>
            <a:r>
              <a:rPr lang="en-US" dirty="0">
                <a:latin typeface="Georgia" charset="0"/>
              </a:rPr>
              <a:t>No laws when they got here!</a:t>
            </a:r>
          </a:p>
          <a:p>
            <a:pPr eaLnBrk="1" hangingPunct="1"/>
            <a:r>
              <a:rPr lang="en-US" dirty="0">
                <a:latin typeface="Georgia" charset="0"/>
              </a:rPr>
              <a:t>Mayflower Compact was the </a:t>
            </a:r>
            <a:r>
              <a:rPr lang="en-US" b="1" u="sng" dirty="0">
                <a:solidFill>
                  <a:srgbClr val="FF0000"/>
                </a:solidFill>
                <a:latin typeface="Georgia" charset="0"/>
              </a:rPr>
              <a:t>first</a:t>
            </a:r>
            <a:r>
              <a:rPr lang="en-US" dirty="0">
                <a:latin typeface="Georgia" charset="0"/>
              </a:rPr>
              <a:t> to set up </a:t>
            </a:r>
            <a:r>
              <a:rPr lang="en-US" b="1" u="sng" dirty="0">
                <a:solidFill>
                  <a:srgbClr val="FF0000"/>
                </a:solidFill>
                <a:latin typeface="Georgia" charset="0"/>
              </a:rPr>
              <a:t>self-government in the colonies.</a:t>
            </a:r>
          </a:p>
          <a:p>
            <a:pPr eaLnBrk="1" hangingPunct="1"/>
            <a:r>
              <a:rPr lang="en-US" dirty="0">
                <a:latin typeface="Georgia" charset="0"/>
              </a:rPr>
              <a:t>Example of </a:t>
            </a:r>
            <a:r>
              <a:rPr lang="en-US" b="1" u="sng" dirty="0">
                <a:solidFill>
                  <a:srgbClr val="FF0000"/>
                </a:solidFill>
                <a:latin typeface="Georgia" charset="0"/>
              </a:rPr>
              <a:t>social contract</a:t>
            </a:r>
          </a:p>
        </p:txBody>
      </p:sp>
    </p:spTree>
    <p:extLst>
      <p:ext uri="{BB962C8B-B14F-4D97-AF65-F5344CB8AC3E}">
        <p14:creationId xmlns:p14="http://schemas.microsoft.com/office/powerpoint/2010/main" xmlns="" val="2153317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rPr>
              <a:t>Fundamental Orders of Connecticut - 1639</a:t>
            </a:r>
          </a:p>
        </p:txBody>
      </p:sp>
      <p:sp>
        <p:nvSpPr>
          <p:cNvPr id="11267" name="Content Placeholder 2"/>
          <p:cNvSpPr>
            <a:spLocks noGrp="1"/>
          </p:cNvSpPr>
          <p:nvPr>
            <p:ph idx="1"/>
          </p:nvPr>
        </p:nvSpPr>
        <p:spPr/>
        <p:txBody>
          <a:bodyPr/>
          <a:lstStyle/>
          <a:p>
            <a:pPr eaLnBrk="1" hangingPunct="1"/>
            <a:r>
              <a:rPr lang="en-US" b="1" u="sng" dirty="0">
                <a:solidFill>
                  <a:srgbClr val="FF0000"/>
                </a:solidFill>
                <a:latin typeface="Georgia" charset="0"/>
              </a:rPr>
              <a:t>First colonial constitution</a:t>
            </a:r>
          </a:p>
          <a:p>
            <a:pPr eaLnBrk="1" hangingPunct="1"/>
            <a:r>
              <a:rPr lang="en-US" dirty="0">
                <a:latin typeface="Georgia" charset="0"/>
              </a:rPr>
              <a:t>In other words…first time a document was written in colonies to lay out a plan of government.</a:t>
            </a:r>
          </a:p>
        </p:txBody>
      </p:sp>
      <p:sp>
        <p:nvSpPr>
          <p:cNvPr id="11268" name="AutoShape 5" descr="data:image/jpeg;base64,/9j/4AAQSkZJRgABAQAAAQABAAD/2wCEAAkGBhQSERUUExQWFRQUGRwYGBYYGBgcHRoZGBwXFxgaGxwYHSYfGBwjGRgaHzAgIycpLC4sGB8xNTAqNSYrLCkBCQoKDgwOGg8PGCkcHBwpKSkpKSkpKSkpKSkpLCkpKSkpKSkpKSkpKSwpKSkpKSwpKSwpLCksKSkpKSwpLCkpLP/AABEIAMIBBAMBIgACEQEDEQH/xAAbAAACAwEBAQAAAAAAAAAAAAADBAACBQEGB//EADsQAAIBAwMCBAQDBwQCAwEBAAECEQADIQQSMUFRBSJhcRMygZEGQqEUI1KxweHwM2KC0RXxJHKScxb/xAAYAQADAQEAAAAAAAAAAAAAAAAAAQIDBP/EACIRAQEBAAICAQQDAAAAAAAAAAABEQIhEjFBAxNRYSIygf/aAAwDAQACEQMRAD8A+uR34rsQc1TeYg0yuRXG2swAwM9KG1ymTb7iqnTCKVOWQmBuxXXx0zTAtAVVkE5pLnIvtNDu3KJqjHyxPqY7Vkpqi1zzQqJjk+YncRO6IhQrf8hU1caA1NX/AG3v2pZdQpyCD6yOsRH3ru+cgiPpU6eGRqwfWu29QpHWsS54jN4W0zkBj6nPToADJ/6pq1qkadjqxHMEcnvHH9qNHjGujjvUF2s61rFOA6kxOCDjpxQU1xNz4aqSQNzNnaASQAI+Zj29yfU8ivFqXFFAu28e1FVuJiSK6xBGMwYPpRSkVDQJEVdGPpQLjjAOC3H0qwuAZYhR6mjRRDk9Kg9q40Ax3oT3gqksQB3n6fzplhqcYocnvQ7d0ECDzx/1VmUc9OcmhUiwuVVjPIpS/q0RA7HaDxuIE9vvXBqVYYYdCRIx75oPDj3e1UN4mcUEOBncCJ7j/P8APSpacESCGHoRGJ/6pDDBu1w35zSxuEmAPeuXARxSPDm+qkZ/zNL2mJpmmWLFRBoF04rrriJgAUtqdQEHUgAcCqlIjqCN3f2NSpcuZ/tUrTUvQ2mmmQO5pSyABRvjdOaWp5Qw1zB/SuEGKHFUd/XFGs8EIAzQjBM0C7qQAeseuAInNB0mp3iQDGRnuMHFJpOJq/pA5E9ODkRSt7wG23zKDHck57kTn6+namG1AUSTHv8A52qp1Q56c/pP9aXSu2fqfALZnEc5DMMkETg8icHpV7nhafCVI8qxGSPliDj2p79qU0N7YbrU1U35Zh0tsEeQCcY9o6dI6muP4VaMmPmJJEtBMbTOe2PaO1FHhPn3b357jjnb3if5UW14VBBLM0dTH9AKlXRVPDVV5AEg/aMYAwBGOOlETR290xnPU+kzHPA57Va34PtEB35mTE/y+v1NBTwvaf8AVuH0LdzPbNSuYaXSWRMqBMTJPaO9MHTqQFWAAcx689ep6+9Z2s0m8iXZQDwsZ65kGiWrLrw7MTjzEQB1OB0Bn6VSbDWo0iMQWEkYnI/kYFXNpSACJjjJ/wA7UqdBjFy5mTyOv0olnw+DO9t0QDg9Z7f5ihNmQZtEnbiTyf8AOlDu6C220FZVcgTicc94In3ri+HwfneDyCZB6cxPE/eonhwAVQ9wATwYme8CqL/RR4bbH5efU/pmh3NOl0qBBUAH3EiB7Ej6xXNUhW2wG+5uBULujkHl/wAnPzTSljwqFQXLzl9oBhiFmCMKePmx18q9ZoBm81h3IZkZpGCZgiWGOnBrg8Ms+aLYyRuxycRPfiaU1fhGYQ3PNJO19qiMDdGckwI/g9Kf8P0ZtWwpYuerEnJ754649KAr/wCNtgbdg28Rntt+0Yq1nQIvyqF549c8e9MEE1NlLDBtqRg9aJ8Loc0QiuOwGSaMGhi3FWiretcowBqYB5PfFL6tYWYzR1UnIP60n4juMAU4VZrazvipQ/8Ax4/Mc+9StGO16lEq5j2NJ2tRz0jr7d6Qs2HaZvyJzAHA5GPlqbW1mtsXwMTQr10Gc5rzCi4xJGolc+b4aiIxk84imToWSX/aCFB3EttIiCTzwIxM8Cp1PiJ4l4UbyFA5UP8AMR1HYe4EexoP/hroQqt+JQJABjcNpdhBwzMGPpPXNMG0bgBW/tB/h2+uZPm/Wi2tNtBHxziGMgExkkf7QY6dqNXhPxm5s07rcvKbkF8jJRCpYBd0mRCTnLiq6C6+ybjq24CYMgGAGGOfNuMjv6U54iiXUH7wgEKQwVTHJB8wPPOZ46dUtR4UfhqguFABtGxQDA+UCMLAxRoW0OkeSd6ZmSd/0gyOP6CtnT2YOJgAcliT7SeaxfD/AARVYsLpDRAxIAz0J2zMZjpTWx94IvlSMRtUg8ySCcEwODikfw02tXAOV/XrMD6UnctakGQ9srHENMyTODjED70K7YuLst/Ec7iZIVVAVQZkjO4kiPX2yzZsMSfMREhR2OM457CaXRQC8L4TJUt6A/2j61W3p7v8QMDquZ5Of7UxovDXUmbxdT0IGMcj+cUUacCAtzb3EKZPU5zJqcV5Qlb0Fz5jcPUkAHJg+s7fT+tGs6G41vL7S3IifLBhTnmck/Sranw1mIm8wjOFHOc+tC+CA0G6GaCIKrInBgcH2j0pwt1S+LseRwMQBsEkn03eVfX3Paj20uhQN43CTu2zuJnETMD/AK7UJPDbgb/WaDIjavXjpmBAHEAV1LL25m7vMAKpCLzicCe55zBqgYazdM/vApJyAswMYBJ7Y+s0ZrL7idwjoNvGO+7Oc+1LfAG0g3iSeOJGQD5RE1BoWVDuvOREnyqMQBGBxIP/AOqae3LHhzLINwsZJkg4PSJbpQLfhF0c6gkH+JOJIJiT+vSi2br/ABCpucghfKss3VgR0WRj1FX0Wk2KR8QsD1YAww6+p9D2pYe0ULc3gh1K8kbOhiAGnnn7z0oelW4yOxcgsTslQCoyASB1MTnPE0F9O+2LdxiWPmZQoiZlzORyIA6qAMUZtPc3OBd2iFCSA20gGWYYmTB5zTIRbFyT+9nGPIOcZJnPXEVEsuAo+J8syY+Yxic47/bih2dK6Lt+KT1napz169/5xXLXhoCEbiXO6bpClgzxuPbsI7CKAp+yXHAJvDcP4VO05kGN3t1iqjQX8f8Ayj6/urZJxHU/XiqW/CTbM/GuZ8sep3cADJlmb+wFOHS3NsfFbrJ2iYP8oHX27UAlr7N5FAtXGLsW/Iu3IgE/whecZJqaTwq6CxbUEs3XbEcCQJj6QMmal/w+5du7/i3bSLGxB1j5mceuMGePWmNJ4dA2m9caBEk9ySevJkj0ikNxxfC7gtlVvwpmCEXE9ZJMmkrvhtzduN7cRiIAHfMdYrSTRqn7w3GYII80BR3IHQnv2xWfopUNDhgx3SSDM55ETn0McUxO/ZPU+HEt81Si37vmOalap6aokg/z9Kr4f4ZaRSVYmRB84I98dZ/lTAXynE1k3PFdPbtu6WlYKdsAAbjzHmjiT96zxbi/hywMCe8bzEDrE+nNGOnsldpkq5j80GMcnkQvtn1NVvXrRAcMq+WFU/KAcEErkiT+vpVktW1Sbi25kngHMdMYwKky2o0dtA2xXuFOUtOS3mhe4jAn6HvTNrVIX8oIZ1mdwwBgDaTjqIFKeB+IWvg3GVYJYsygKOTCnEjbAgE9FnrVtR4hb2B2trumAsCZILDO2RxJxRgTXXLVy5tZiSvJDQV98j/B6UN7Nv5vitkAfNiBMcHqT9Y9Krb1GnZ4KKDJOQM8yQI/3HnmheIfs/C20aB8oAEKOTkZgGe/SmTQs+F2mE7yVzPnME5kHOMTTZ0tkS27JPDNIk8CDisfR+J20SRYGT8oC5bGDPHIz61oDVWg5TYPiEyV2rAjzfN8qwGnPM/ZAxeVCvzkECJD8YExnrSV4WU/ey+Tj944BM9FJAJnsM1e94hadX2JbZZGCohgAWkdDxIqxa0yy9sSqztdRMCGjGOQDzmPpSMfTtbBl4DN80OSJ4I5gdunTFVu3rQuAjcWYnCvP3ExEfaRSel1lq7ML8NLJ3sgAG7qu4wB82YBmeeK7ofFldro+CbYEqDG0kekDyyM/wDIdjDKz5X0ViyQzm6xMEMvxWOIjIB7E5iuWfC9I374Db6l2HJI6tPJxNaza238hQeYDyquIO6SYEEAA+vHelR4luYAW4SAd+0iZ8wxE8A+xinhS2ol+ydpFwEAEAbz2AMSc4pK0uluGBk/l3O8z5hAlsdeO9NXvELQJDIVIMCbRz0kQuRyPpTVi4jRtUckxtjKmO3cUGStaTSglwRO4qSbjDzIRIy3QxirDVWS4h8WpkEtE89cGI+8URtSBA2qu4+WUJOcGfUkDPtNU1Woa2hZrQPYKJPoCAOwJP0FBKXb9l2aLi72GNztE+ZcAGYkcDtTSaRF2y3ybiZ6kjzE/f8AUVV9WgCAoCXEkBDAA5JxIEz689jVbeuSSIJDZPkMQNoA4/74oClu1ZZd6BiJ/jdc5+bPHv3qaa5Z2lw2wN8wLHcSpCA5JMREARyO9XfV2VUttEMYMWz5jnBEZ4jPtXJBuqptQAJJgbZxAwJJEDsPeKAM6Jk+Y7efM2MSJz2FRvhOASQBEgbipjk4BB7VLt1AxVlPm5JUkNEAcA+2e1BV7TKznTwVON1tdxwMjyzBnk0Bd9NZ8u7y7MrLsDmCSCWG7kSfWKsqWVEh8JJ+djHf8xnn9aE2qTybwDCloCHAUjuJgHbHc/p19VbidkdR+6JweoAXrAPtFAWt3bTnkgu8ASQSwABiO3H0q1qza3MB8wyZYxPE8+tTR6i3+W3tIyCUPJycxEzzRzeUkyuF6heT14yf7UhdCS1YVdhdYJ43QDjjnj0pG/p7ZG1XAgzG+ScT3PSKev61FObZifm2HvHaTkUjd1KOYSA0kfKQR77gCMUxPRS/pxPNSuuWBIE/f+1StoybbMdvQ4rK8N1TQVKMVEsJyW5JMmIM4zity9pvIYwYiaxtBprqhw1y2WMhZkhScww7AwfpWdaymPDdQxJH7PcQcgsFyfoY9I5xTHit1oAQHe3GQIHUtM4HoKpotHf+EoF1SQI3yxJ6kk+5mBTGuRm2gFJUCZZgZnuMxyc8mlmJ3shbUoGYI7MxE7jJI74PboAKAl243nay+8CACRwx80bTExBM9oogs3QoUPNx+Zk7V5JAxEZif9o7mrXxe8wD204C4YsDPXMHjt1qV7ALOtuSQbVzkwYWAB2zP3oXhl8tufaWJMY94xMAQP8AvqKcSy6ibj2ysEnBB/UweaTtKVuEoy7ST8xblmIAABAgwADnjtQbVF5vy22ntI/7rn71Xkid8busRmFJI8oNTTb5O10hRAkmAec/Tt6UK/Y1NyCl1bYmTCGSNu0HzHC7vNEflFGJd8Qd0IFq0TJyZA47Z4JMk8YNI6HWahrgBtsE6sQOmV4PXqfStHS+H3FUKLxeJyzSeByQOe9HLXPKN1sGDM7ueAQJGJpjQ7WruCN1tgTIGAY7EkHE0fT6pp2hHkATAAEmT1PoPvUtpd3jzptjK5B9DmZ+tWYvmXQdBIMDPJk5MQOnJNPEW6HfNwuGFuDtgkwTyDE7oHAPXil9XevgrstAqYLcTycCWHYZ9aatpf3bviIV/hCmInnmZ+sVXW6d3Qedd0HImCekZmZjrxNOzoS9ganU3B8tosMGdyjOOhPI/pXbmvZLbO6FYPG4Geg+swIHMgZms/XftBUBbiZiPhq47DLbsDnP16U3ctXdo89rEGSrfMP+Wcz61OLF3t5Wa0C4ByGWFJ6Ak5HcwOKLprzyQyx2MiP0Mig2hde2YdN0bd6gwGmDj+k81fR6e4iQbis0k7iGyM4gsTMx1iJoKuG4+T8OCYEllGBIBOeOsY57zUt6m62fhyPcCevO4/yoR0Luh/8AkSOJAOCDBM7seboI6imrmnfYpF0KoXnucZLEyevPegtD3F8m2wYSQDByOMgxVdPrDlXguI8qlflPWC2OvP8ASuasXR+aCxyfyIoBOQTO4mRg1y5YumIuIuT+UiegGGzA+8djTOa5+1X9v+kN0ZG9SCYkgdeQFk96Pc1Lg/IWAWSw2jMT+YyAI/X0oV83ltmNheQFhWzJAyN3aczFT4WoAH7y0QF8xKNloyfmhV9M9M0+hVDqC1ufhSziNpI46EkniJaM4MUW5qXEhbRMcEsoB7mJkCBNW09u6I3sjdyAQT0nmOfT60L9neQSwI7eYzGBx1ySek+wqTNJePG0jHvPYcnMUvbu3N+UbaY6rjrPMn2j6mpZN2GmA0+WciJEyJx7e1EGgc3S7XR8OfkggACOsiTI5/SnIV6D/brmYsOQDGCBI75ak7uuY3ADZdQZ8zbSOgjykn14rcu6Z5BBUAAjbBg5BHXoBH1rJOndLhlwyngRG3r3PNVYXG6WvuNxmJ96lBuqQcmalVA9SFxWRovC9Mltwtx2UM5aXLEkxuHcgbYH1rWYYrPs3rPw/wDRBHRRbyRiOQBx0pIqptKV+IHeHY/DRCyiBAwIxAWTiBVrOmtLdgFg5AcwWIH5RJjb1+selNK9pbdtjZiZ2qFnbuHmGBC9jSl3xKWKfBZUK+ZwAsD+HMEz5hievei9Caq/hSbW3MRvO4lbjyY4gzMDHHJFJp4ZYb95uuKRklnK4nkkwY7VceKWWjZZZjwJst74O04680Y6wMjq1t7ZABJCEjkCQSu0mT9IJ6Vn7aZY69i26CXJXgNuieg8w5z36xzWPc0dh7iqtxl+Gy5Zj+XO1ZjJBjdmAT1yPRo6MqubTSRgFJIAgiRHl6etI6XVBmP/AMcoOA3wzP1lRjE4n1pjVf2K1aO7dckmRDgZnJ8xg98yIH3N4jq7SlbhcmDEKxIJPlgquD9aK9xd2025ABEhCexjiIzMUDVst1kRrZAbuNuRyJgkDE+3XNGl+10+CX2hmVtsxvZRB4jMcCcf1FWu6O3Ic3DtggneSSOnBjDZ+lF0a2t0BC27JZkJmTESw9BA9Klq1+9IFsBeZ24PrxH/ALp4W/s26pszcIWJkMATGZkc/wB6zrugtsWXdA+csXLQc9zAiZ9/anTckZttxxtn7gjE9qy9L4nddrnxNMU2mEwJYEA4kDHm6H8pxRcKSnNULP5nKgyo23CswM7YMGBPTms/X66y67DcbJglm2mJIxABNF8S1z7ZWyzsogeWDkSSGgnkD754qljUFsPYcFjt+TynpMnhf/sOnrSt1XGfln+LbQ0oXUmBl3VFQYJC7gJ2xGOnYU5o7lkhbauzbhjzMx4icmeOtE1WvIDEWrjBSBgQWOeBOAAJz3is/Sal/iMz2bhkYgZg4gDCrjqTNOKaWiTToZRowQPOxAEgEKCYHAzHXmitprKqCWYiTBD9cAzJ9P1Peis0IIt4AHlI4GBEExgfyrN1vjvwoJslFLASwEZJz5CQZMduc1J5a17r2VRQxEHKgGOndcYH8uapfbT3E2G5K9PPOQe/oQKVXWsxgWmZRMONm09wASD+maot/wAyk27ikgmCgM7RJykgH0NGp8P2JqvC7DLDOzKMZuFuYEZMgkiham/Za5bLu0uIt7SwEGZY5jPQ9hQ9BrL10XPj2jbVSOJ8wE4knJPBEDt1rQOsbbJstuiYhe8RIPag/RTWm0pgu8gZO8+USvJ/LJI7H0zkD6u1cfZ8RyLHmuEs3GInIDZHWcT3p+z4g0EvZcHkgAHMDuQSeBXPiBnYC1kCSSqwTGBzJOevb2pgtpHt3UndcJYzBeTJyJAwORjoIpprqWgCWboILTzmTPEZP0qaW6+1i9sAjIVRz1AkkAmu3brDcfhluIEDPTJPoTSBRWt7lRGck558o65Mf5NaCfDCgM+RjkTI9PpQX1DgL+7O4ruMCYI/KO7Sf0oOu8YFvzNahRxiWJJiAoHr3pbgzWq15V5uEYB2ll644OcnFYd17SszhyQxIacgFcRgdMj6VVfG9zYsXSf91sjgkAFiP8mqv4kzWyXsG2B0x6k8wc+3U1fspLCtzVKT0/z61KD8Q9S0nOAIE9KlaMrXsEcn60lb8aubQwt7gxGNwAA6tJyZ6ACnLjAKT6df6x0rF1Kai7ZWGtqzmTKsCF/KoA+Uxkn6VFaZrU0urvFzuVSoOCCBAx7ktz2q+oFzeYt7kEiCUAPUcywA4459qzvCNDdtmfjW3G6WndJkmeMLk4wcCPWnNVp3LbXvWxLAqrTJAiQfMJzjHA7zSn7RZ30WfXurqoRAYygJYgAcmMIJ4welLP4neuF0Fq0YwZuSuWEA+XLbZJHSB3rtixcvfEIuBQ35lJz+UkLuECAcnJJPQCl/D/AHtkC1qTtVjI27ifNuYTux1WRn6im1mPS2UuQ4MT+XAiCDAkZMckkDmPWs64upW24AQ3DO0kmOcSABwOlOfAdlguR7buOnX3oD3iW2fGXdGRCzkkSQSTBg49KKzmqWLV6QDtCjnMlhmTJGM10rc3FglsycMzGQokj8sTIGMc+mTJba3uY3JA6bOg7AH6VRdI+3Nzz4LEqCQADCxhV9SB39KR0xpDdEb9rT2JGMxAjOCJM1T9od2fIUZC4PM8meftBoml0xwwukg56H2ycAc8c0e6iuwh4ZZ4z2mR6ferzWe4pZRghE7j0buftFKNo70Y2ljneeQT6RAHIA7D1p9rBlcyASTMD+XOaC4hv9XaxE7QFMASByOk89YNGCcg7ulu7QAU3SJJHIn0GCRNLPYvTMqQA0KPzE/LJIx14p+6u4yLpA6gBeepyJ7/ahppBklyTGTjB4xiBUWKlZ2p090qVVkUxAI34Oev1H1oFrTXVElwzf/ViMkDEtOOfvTj6MbCis0YniQJmCY6j9DUTRgSSxIGdpiBHYADrTayhag3YhHtzj5gSeMnB56jHag6TQur7ma204+Vp+5P6RQL2mQzN5tpkt5wIxEjaJkk8+ntWho/DdzM4uNBWFUsYAIEnYQAD/AEqJ3TtkjhtXejr3+UnGfUZ4+3rQrQvS2VyBtLTj3UciPWat+xLYQoC0MwAG4AluywojjJ7Ke1A1C2zaku5RugbBzwJHBPXt7070OPY95Lp/MiicYOeBzPQyYo1625AhgOsZz9unt3rM0+lsgAi8YUMPmURB2s2BhhET61o3gkgboa6IUz5io8x2mOciiFRbq3Dwyr9D2Mg8dSOKWs6W6LgYuuzqoUgkxEz3n1PHSrFF3FdzkkRG8RA5gdOZ+1KvqrZV1VgQfJ/qAbmgbo9lzjJzToNW7NwMSbiw2AADgdNv05JHNEdGgqrQSsBjzPeOMSKV0h3neUZdsQTiRHVYxPMH9KKCrXCJaQMmY5MgDjEyf+IqQX1GnvC3sW6qt0YAg+pMzmcz320ld8Nvbmb4i5wBnyiIBEfmk5OeOKbv3LCuZuAGIILDoZmD68+0dKzr96ygSHYq/ABMtOCTHIyM+1SuBW9NqRH74HaCW3r5WY8bAsEKvaee/UbWLxYs1xCOix06xn9Yqw1lhjt3MCYAS28QpAiQCIkdccjvSBsadCHV3Z3O0AvJ5IyDwQZ5PSqieTSv3gTIxOcGP8NSldhGDz/nrXK1c73V/wCUxz2Bifr096yND4ZauL52uTbYlm3ussYk5+eBGePvWuUJFdteHWRE2kJHoOv0pZ2veumZZ/CNi3LI91N5yPiMAWY8x1JOMz9Ktd8P09xluO5ZlEKd5xBJMR1mcx+X0rS1WkS6cj649D/b0qLoLYM7E3GRMCc80rE7+Xm1Sz8U3EulSRCy7GSRhmU8EAGB/wDYmmF0emRVX4qjEj99EgQ+4eb0mfU961jorQwtm1HWEXnPp6n7mhvo7WP3duQMeRcZntjgUsaS6Rv6qz8QWW3lgGeZbEwMtIkwfUYPFK2dTYv3WYoyOn8TFSZAEgK3EBckSN3qa1runE7tq7ogkgSR2J5rP8RXYALVobjjeEBKieQI8xjHPJmlVYYSxYBKjvLS7EZhupifT0puzfs5G4E5BycyBIz6MPvWVd1bDaFD5UswCjeIGBnm4flAExJPSmdNrHBhbLKoGDAnmI55OTPqPWhNmnv2W1AAAxxBIAgxEz70Lw+wklviCCQu0ERMnHcGQT680xb8UIWWtGFEk+WAB1Of5UbTkXFVgpAfzYjjHzdpHTnkVcms7bOgTesLmQsZHnIHQ56RLde9ZWmFtlcjYzORvVRMyfKuYJAn7knvW690keay08x5Y9+eg/rQ9C7ksdsLHlGIkc56GcfQnqKfKbcLjcmsjWeGqWC/BgOCWK4LQQSN04U9eJp7TgSEFuE5/We9OxdmSskx5QRAAxEnknn2EVXe+SUgyIG4Ge+eBipvHD8tL6rwy0xLNbUkiJI6fyqW9MoEAKBEQBFXuXbkS1oLxzcX0k8RApDVfGNr92bYusYnJVc8R1IGPehXE3b8NtE/6a5ETGY+lafwRjHy8fy/lWP4d8cQH2GBzJkkRz5QM54FERNQX3blGMDJjuPlH3zRxuRPKXfZ/XaQNOAScHHQ8j7UmdGpIlQY4kAx7YxWgC5U8bunP1JnnFda28rG3HPP146++Ku8dTOWM3/x1sCAij/iOpk/rmhXdGrQSPlkDjgxP8hxT99L2f8ATjp83rE/pWRqG1BO1NgIMlmB2sIIVR1HmgsegwMnEWY143TvwxzABM9O9CTRp/AvUfKODE/QgCR6Ck0s6qTNy0QZjDyOwHAgetM2EuhVBcMRO4soBYx5flMCTBPpiksy1sZxzk+vear+zLgws9DH9aR0djUJu+I63CR5RlYPYwOJ6jMRRtPYvBTLIxJJmDPTjoOoH05gyqmu3tHaPNtSeJ2rMduJih3fCbRjcimMZAODyM+wx6UW9p3ZvLtAHPOTjE+k5+lJaLT3bZYXGDbvlHmnjiCIif0qcVLPy7/4WwplLNtSTIKoqme+B6DPpSqeC21Mi0gJOTjpwRjmjLavhiQLWYn554H0wS0AVL+ju71Ysu0ZKjdknH1joP50zZep+Y5mpWiNGudwgkyala6yx6RWmorEVYW8etdtpST04tzmg39XtXdg9Mz/AIKvqmgEiMD/AD9K8V414leusUs7Rbj53IHImFgyZwfSKm1XHh5NjxD8WWbZUF1G4w0kSojmKWbxlHvKEuKQBODg5jJHocCvnms8NJaeXbkj2nMzU0+mvJO1j2OM/foKl0/bmPq+lvb9xwACVHWSpMmfXpRBJMqR6dvevnn4b8S8y234X5QxPOT5iehaDj1r3OhRmAYz7gmX7cgQIzHt6U4y5bx9ktN4VdW61xijOeGLOdoMyqiMDj1703duXUtgsU3loO0GI6AT+pPAJrRtpPHf/wB1TXacsFAYqQQY6EAzDen/AFTwtJJZuOqmQeo3hxnmSoxzBjpxWg4aIDFYMnJk5nJ55pVtNdBxdUCePhjPYfNzXLjOfluLiQSFnP8A+u1LS8ZWkzuXkHyjG0z15+v9Kzz+0G4SlxVGBtZCV9sEdJ/wVXTWrgvAm8zK2NotggKM+Yz5QcieTPpVrgfc22/tS2ZuFkQBVHmIyJnbweBBOcCqm1FknRn99I331G78otwT5eAd0yDLSPau6gXAgCOS2ZIAyDx83UdO5pV9Ml0/Gt6h4ZVZdhQgIZOBtJ2sTJPJ2jsRVdiW7bhtRtJXLt8NSozmNsAnzGSM57VVKSD7CqEm6frsIHQDIHUjnkgd6MpiSYgmZ/SMdOlYF86K3aZTqVQBjddlurvJGJJ5AGAABiAKPqVtW7ANzU3tvz+d1DcGAZACwXU9Mhe1TVyN22y8SJ7TRU1KSRuEqQGzwTkA9jBH3rwfht6xc+Jb3XdQ95mkC6CLdpCoYlwRgkkEr83AwCa0LPieiEbSNtosBLN8x2uzxwekPk5MGjywrw17Nb4iZx3/AJVZ7wienfj0+3rXlbXimmyhfC+b52wZAABmeSMDiRRbHiGmKFgQVLbCFJYbmgQCDnoJ45pz6ib9NvPfDKIM9vrxWamsVnKjJXJMYHIAnvikLnjthN8Qu1thickc8SeZH0rA0+vsHUKLSkMB5XG/ICy0iCCAI55OPeLbWnHhj163QSepHPp1z9P5jvXberRlDBgVJgHufTv9K85pr2lFkXW3FWYyxVtzPJDMVXqzAdOSPSlvF/GFBt2mslgVjKbtikcHdI6cekUbi7NeudhjirJrEC75G3uMz7RyT0rymo8SQKqIu6GIaFJI3CS3G4Ag5IH+0enotNqrTBYUnAglCBxj27R0mOtLUcuPTUVwR0BAkieJ/wA/SkX1qoNzHBwMff6da7ba2ssQZKmYtn0nAHPSOvHSgDVowA+Ew5MG3x74gSMfcTVVnIHrPGEtjc3UgADJJPSB179oo6XUuZUgx6g8exrNfThiGNtiFIYKE6yV4/izM9jzWj4XbG07bQtrJAEKJ5z5en86I09AXbMnFSj3VgniuVeE1xkVbbjFUczj9atZT7VUYMT8Q6plQ7FlhAI7g87c5NeH1lou8MdoGFRzDE4LENuiZ69eK9d+KrtwFQttXQNLOY8igZJB+2P6V5rxXV3gdzP+7EbYwRx6SB7GseXt2fSv8Sw0o7weogdeuOeTnNXu2ZZQB6CMR747Dn1pB/GhJCgGcHdj6xInNd//ANJtSAqM45LTPYRHr19KMaeUUsWSSHtEoVlW6EEEgg/Xr/3X0vwK0WtW2d9zEd++fqf5V8ufxdmVTAUGTFsD6ysZMniK+k/hzWubCbgOPnEcdJHeKOP9kfX7nTZXR+Yx9uw/7q+o0PlMCT7xP1oti8OOoozXK6Zx4uHyryniOhVWYuxWQQIbgEeYzwIAx2yetYniAs6cqouMp6KGiBEE/eftXsPE7KMfOFPpAP8AOsceG2neSoJXiQP69K5eUkrq43YzvDdVpEKD4hcqT5i7GCTJnI/9RWp4edGEe2m3Y8uwJYq0MN7EsYPm2yZ65on7ChOLaY/2r/QU9YthRARYPOOf+6fDYOc6YVvxiza22104RHLADzAkoN3yqh8pmQZAM/7qZ01vR31JaxbJUy6uklSojmM4wIxjFat3UH29qV1NsupG4gHmI46jj6U7ywpx2M99HpQGZNIkdhaALNO7iOA3U9Qe1C8LvtqFm/pWQLDLaIBHlyskgSeCBEcdq1UYCOgH9gKd0WpW5Owg7SQY6EdPejdPlPGMnTapC7BdLcTMFjaVQc7ecSNon2IoOsdraM9rT7n/ACqVyScQewHPtPWvRXWGCIP+fpWBrfGFYgAGYPUYjHU5Mkek4mpswuN0HwfxW6bTNqra22TMbIB7bfM3JgZ5JoOm8W1QDvd0yWuCJuLjH+0ZieTEw2BgF2wyXVDFTCtPmAMFYgg8GJ5E81L9lN25zIBG1SJhh1jkn37UavrSl7xi58Dc1piSICqVBJJgAScTyJ6TWdp31Cly2lBJ4/fJBExAA+UfMeTJya3LOqtXHIVgXXkZkHjqMdqtcABk+bmlpvM2fDtYbqF3/dISyhSgAPCSv5jEknoeB1Gvcu3BBWP926BAH/LE9+laR1eMKPSsTVaS9eYpta3bB8zEkF4AMKFbCZyTkwRFL2prWyzCQFkAEEklZ64HT1qP4ltI3rABwQCR2nHH1FZFjwC8qOG1V1meMwAFjBCrJAn/AKptvAHaT8a5BnGOsenpQmxrJ40mS1wKAOWEcckyBArQ0OpFy2ryCGEgjqDlT9RB+tec0/4MlAj3XZGI3gmdyL8lsGfKneMtxNaT/hxBbIFx1Y83FIDA4EriFIAgQOp71pNY8pPhpX9OrSCJB5HeuERwBxGOMYA9KSXwxMYOBAliTzMzMkk9avd8ItsIYE853fxdecnH0pwA3YYmMwYMEYI6HPNShafTLaUW0EKuAP8AOT1n1qVZtsagESTEVdtQNs5H0zSJJ3D1q1xY5qfLEeLG8W03xGJ23IMyVd1bPQbSJ7Z4Ga814r+G4BuXAxg/MxyOIBwep/8AVewfxFBCyJJIAEmSOc8cCa8t+IdSoJa4NwVgVDNgEH8oOF9+aj21lx4DxO+XaEU9BkkY6RGPaazb964kkggDmWz9K3iqPuFkEXSRBg7BM7uMYiI6lh61dvw0zEttwAJVp+bJPPEHr6VR/c/DE8B1t34nxGVtoyuzoJz7j+tfSPCvENiyXfzZ2ue/YQCK8u+lTTKNqkHbHODOOOD70rptQd4L5URCAnP9R7UcrGflbX0vQ/iFrki2N20wY+nX71u6Nrhy/wBhXjfBrl5toRBbXtgSfrmvVaO08fvGE/7f71E9rs6OapwO1Zp1QzBE+4pt/DVPJJxHPaljokEiMT1o5DhnoZH3JgwfvTOnvQIaktPpwmFQAUj4l4rsgD5jhRiSepzgAdSeP0pyneO9PQX7Kn/qltp4jArOteJBFXdcDsxnmB7L12iDHse9PrfJAYdp9x9uPWnywpLCHiumZ1Kq2wkET2xzyKy/wx4Bdt2rtsXybVz5TtE7if3hWIhSPKAeMmtTxHxdFjcJbiBnnqT0qun8b2gtcCIvTk9P164FQq7ZhnwLwc6ZSvxdyTKr8NViZnIy0yOeNo9alvwsDeFO0uxO4KBAJnaMcTPvuJ5rD1f4vuu4SxbBHViDx/ER0H889M1qeH+LjG8mSOSAB6nkx9aPLjei+3y4zTq+FXNsG8+ZEhVHpjGIJJ69Ky7/AOEzt2/tFwASRIQwxmGMjLCeZ/StxNUS35QhUEHd5ieuOgAjPr6UK/rEJCl1BbgFhJ9hOadkTLyLaTwpbYhAigRysn1JMgkk9etD1vhXxF+G7eVsNs8sg8ieR9K54h4/bskIXtq7cbjAgcnjtI96Fe/Etjco+NbMnowOM9jwOKXSt5NPReH7FA7CB/ajDTAk8+4pZfxBayPiKAuCZET7zmOsV3TePWHbalxWPMAz27YHIqv4ovkZbSAf3q9u0BWJrfxXaTdtZXjHMDdzExnGcdKYueNhbSOSkt2byjvkgE/alsGcq1y1VuSe1ZFvx4MqlIZZO9jIChRJ5GTkY7Savo/GUu5UwhBgwSWMTIAnEfeeKryheNnw0rQ78UQx6RWLqfGntbQLTOSsnEdgoiCZyCY465o+n8YLAzlo+UAiMwYLwG6e9VxsO8aj2smpRLvP/qpVA4xQDcx9pMRWJ474miLJZVUzPmgn0BHA7ntxXz7xf8VOxYbjtkmJwMz7msAWTeMnInrKr9vzVBbI9VqPxs5O2yqsq4BjEZ6wI9YwOKydTbe+wZyLrHAJwgPZe/8AbrVLXhhQD4hU5wgIA9Mdq0WfcwjhRAAIgdZyMUsPzaXhWmNlCzW9uxS0DaxdgDAAGFgdAck8iMrP4tdJICEs3BI8qziJyAABPeZ7gUCxfbnfcbae6wfSds0xpPi/KGcseBKGJiTEEdP1pYPJm6vwy81xVJLGQXkPAU8wRAmJ49Kd0F7Ti58IqUaMkiRJO3aGEznnoKd8QFyTHxF4lxHPrJiPQUudJqn/ANO9tUqBARYAHIHQE54GP5kh7j1XhGqsti3cBYZIE4iZ6CByPpXG/E4R3VrTkB1RWUqQ5eflmICgS2TAj6YFrS6qwN7XGI6SoCjtgR09jMmZOGtL4/cYwADIE4PTAiWoweUvT0Hg34i/amJtL+5V9u9tw3jbuLJAiMqIPc8GBWxcsg5GDWTpiQoMgf7ABGePtSRN+5eIR/hgSNxUMBxBE9ZFFo8f22718gBV/eXY4GBPQk9BFJ6n8Oqwm6xLN80QFOPlA5CjmOpzRvDrAsYLhiesAEnqSZzPatNHRo3AEjg0+Mguz0xE/BlkxC4HA9I4zOPSmtP+FVVt25yfU8e38PQCOK37QEYqvxc8Gtftxlfqcnn1/DiKXALjeMncT3yJzuzz1qHwe2ZDy+B8x6D2gD6VuXrEiR2rLuachckTWXLhnwvjzt+WcPCEXeFMC4dzAd4jntA4mKunhVm2gkDasHJOSOJE+b29q7BJ6Gr/AAoILeZhwe3tWON+/wAgf+J+I2+55RyEmT/yPT/6rgetC1Pg6pc+Igl+JjdA6hZmJj9aeDGcUfTdeZpyFthF/DhcMlAexZJI64ms3xLw5QVQBFLEKDtExmcxz/WvSk1h/iARcsEAf6gp2FOWtbT6a2gChANoABgfaaHY0oBJEcz69Pv9aLbc+9dDetGBTTaZUETweTySeTTFsxyc9KHuBFUIppsMXGEd67ZWBjHt29qGF71ZxFVEhnQjeXJJPQdB2+0n7mjselcQ1U3COKoE77ZqVdmBORXKsY+QG0PjgQIxiK3LyDeBAiOKlSpZUnYUS2OGpzSCSZ/zNSpQI7rVjjHtVdAx3qZzFSpSOe3qkabJnPvTfgw8wHTtUqUNhPH86c0h+HEEnA+U/wA6lShF/s2bC0e0MH612pWdbBOv9KJYqVKU9i+mrpflFWfmpUrs+HH8pSmsXJqVKnn6Vw9kbfH+etUf5qlSuV0cfa1wVaxUqU4rl6FrB/FH+pp//wCgqVKbONq0KFdqVKld9qg0apUpku3SisMVKlVEOLQLvNSpVHAW5rtSpVw3/9k="/>
          <p:cNvSpPr>
            <a:spLocks noChangeAspect="1" noChangeArrowheads="1"/>
          </p:cNvSpPr>
          <p:nvPr/>
        </p:nvSpPr>
        <p:spPr bwMode="auto">
          <a:xfrm>
            <a:off x="147638"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269" name="AutoShape 7" descr="data:image/jpeg;base64,/9j/4AAQSkZJRgABAQAAAQABAAD/2wCEAAkGBhQSERUUExQWFRQUGRwYGBYYGBgcHRoZGBwXFxgaGxwYHSYfGBwjGRgaHzAgIycpLC4sGB8xNTAqNSYrLCkBCQoKDgwOGg8PGCkcHBwpKSkpKSkpKSkpKSkpLCkpKSkpKSkpKSkpKSwpKSkpKSwpKSwpLCksKSkpKSwpLCkpLP/AABEIAMIBBAMBIgACEQEDEQH/xAAbAAACAwEBAQAAAAAAAAAAAAADBAACBQEGB//EADsQAAIBAwMCBAQDBwQCAwEBAAECEQADIQQSMUFRBSJhcRMygZEGQqEUI1KxweHwM2KC0RXxJHKScxb/xAAYAQADAQEAAAAAAAAAAAAAAAAAAQIDBP/EACIRAQEBAAICAQQDAAAAAAAAAAABEQIhEjFBAxNRYSIygf/aAAwDAQACEQMRAD8A+uR34rsQc1TeYg0yuRXG2swAwM9KG1ymTb7iqnTCKVOWQmBuxXXx0zTAtAVVkE5pLnIvtNDu3KJqjHyxPqY7Vkpqi1zzQqJjk+YncRO6IhQrf8hU1caA1NX/AG3v2pZdQpyCD6yOsRH3ru+cgiPpU6eGRqwfWu29QpHWsS54jN4W0zkBj6nPToADJ/6pq1qkadjqxHMEcnvHH9qNHjGujjvUF2s61rFOA6kxOCDjpxQU1xNz4aqSQNzNnaASQAI+Zj29yfU8ivFqXFFAu28e1FVuJiSK6xBGMwYPpRSkVDQJEVdGPpQLjjAOC3H0qwuAZYhR6mjRRDk9Kg9q40Ax3oT3gqksQB3n6fzplhqcYocnvQ7d0ECDzx/1VmUc9OcmhUiwuVVjPIpS/q0RA7HaDxuIE9vvXBqVYYYdCRIx75oPDj3e1UN4mcUEOBncCJ7j/P8APSpacESCGHoRGJ/6pDDBu1w35zSxuEmAPeuXARxSPDm+qkZ/zNL2mJpmmWLFRBoF04rrriJgAUtqdQEHUgAcCqlIjqCN3f2NSpcuZ/tUrTUvQ2mmmQO5pSyABRvjdOaWp5Qw1zB/SuEGKHFUd/XFGs8EIAzQjBM0C7qQAeseuAInNB0mp3iQDGRnuMHFJpOJq/pA5E9ODkRSt7wG23zKDHck57kTn6+namG1AUSTHv8A52qp1Q56c/pP9aXSu2fqfALZnEc5DMMkETg8icHpV7nhafCVI8qxGSPliDj2p79qU0N7YbrU1U35Zh0tsEeQCcY9o6dI6muP4VaMmPmJJEtBMbTOe2PaO1FHhPn3b357jjnb3if5UW14VBBLM0dTH9AKlXRVPDVV5AEg/aMYAwBGOOlETR290xnPU+kzHPA57Va34PtEB35mTE/y+v1NBTwvaf8AVuH0LdzPbNSuYaXSWRMqBMTJPaO9MHTqQFWAAcx689ep6+9Z2s0m8iXZQDwsZ65kGiWrLrw7MTjzEQB1OB0Bn6VSbDWo0iMQWEkYnI/kYFXNpSACJjjJ/wA7UqdBjFy5mTyOv0olnw+DO9t0QDg9Z7f5ihNmQZtEnbiTyf8AOlDu6C220FZVcgTicc94In3ri+HwfneDyCZB6cxPE/eonhwAVQ9wATwYme8CqL/RR4bbH5efU/pmh3NOl0qBBUAH3EiB7Ej6xXNUhW2wG+5uBULujkHl/wAnPzTSljwqFQXLzl9oBhiFmCMKePmx18q9ZoBm81h3IZkZpGCZgiWGOnBrg8Ms+aLYyRuxycRPfiaU1fhGYQ3PNJO19qiMDdGckwI/g9Kf8P0ZtWwpYuerEnJ754649KAr/wCNtgbdg28Rntt+0Yq1nQIvyqF549c8e9MEE1NlLDBtqRg9aJ8Loc0QiuOwGSaMGhi3FWiretcowBqYB5PfFL6tYWYzR1UnIP60n4juMAU4VZrazvipQ/8Ax4/Mc+9StGO16lEq5j2NJ2tRz0jr7d6Qs2HaZvyJzAHA5GPlqbW1mtsXwMTQr10Gc5rzCi4xJGolc+b4aiIxk84imToWSX/aCFB3EttIiCTzwIxM8Cp1PiJ4l4UbyFA5UP8AMR1HYe4EexoP/hroQqt+JQJABjcNpdhBwzMGPpPXNMG0bgBW/tB/h2+uZPm/Wi2tNtBHxziGMgExkkf7QY6dqNXhPxm5s07rcvKbkF8jJRCpYBd0mRCTnLiq6C6+ybjq24CYMgGAGGOfNuMjv6U54iiXUH7wgEKQwVTHJB8wPPOZ46dUtR4UfhqguFABtGxQDA+UCMLAxRoW0OkeSd6ZmSd/0gyOP6CtnT2YOJgAcliT7SeaxfD/AARVYsLpDRAxIAz0J2zMZjpTWx94IvlSMRtUg8ySCcEwODikfw02tXAOV/XrMD6UnctakGQ9srHENMyTODjED70K7YuLst/Ec7iZIVVAVQZkjO4kiPX2yzZsMSfMREhR2OM457CaXRQC8L4TJUt6A/2j61W3p7v8QMDquZ5Of7UxovDXUmbxdT0IGMcj+cUUacCAtzb3EKZPU5zJqcV5Qlb0Fz5jcPUkAHJg+s7fT+tGs6G41vL7S3IifLBhTnmck/Sranw1mIm8wjOFHOc+tC+CA0G6GaCIKrInBgcH2j0pwt1S+LseRwMQBsEkn03eVfX3Paj20uhQN43CTu2zuJnETMD/AK7UJPDbgb/WaDIjavXjpmBAHEAV1LL25m7vMAKpCLzicCe55zBqgYazdM/vApJyAswMYBJ7Y+s0ZrL7idwjoNvGO+7Oc+1LfAG0g3iSeOJGQD5RE1BoWVDuvOREnyqMQBGBxIP/AOqae3LHhzLINwsZJkg4PSJbpQLfhF0c6gkH+JOJIJiT+vSi2br/ABCpucghfKss3VgR0WRj1FX0Wk2KR8QsD1YAww6+p9D2pYe0ULc3gh1K8kbOhiAGnnn7z0oelW4yOxcgsTslQCoyASB1MTnPE0F9O+2LdxiWPmZQoiZlzORyIA6qAMUZtPc3OBd2iFCSA20gGWYYmTB5zTIRbFyT+9nGPIOcZJnPXEVEsuAo+J8syY+Yxic47/bih2dK6Lt+KT1napz169/5xXLXhoCEbiXO6bpClgzxuPbsI7CKAp+yXHAJvDcP4VO05kGN3t1iqjQX8f8Ayj6/urZJxHU/XiqW/CTbM/GuZ8sep3cADJlmb+wFOHS3NsfFbrJ2iYP8oHX27UAlr7N5FAtXGLsW/Iu3IgE/whecZJqaTwq6CxbUEs3XbEcCQJj6QMmal/w+5du7/i3bSLGxB1j5mceuMGePWmNJ4dA2m9caBEk9ySevJkj0ikNxxfC7gtlVvwpmCEXE9ZJMmkrvhtzduN7cRiIAHfMdYrSTRqn7w3GYII80BR3IHQnv2xWfopUNDhgx3SSDM55ETn0McUxO/ZPU+HEt81Si37vmOalap6aokg/z9Kr4f4ZaRSVYmRB84I98dZ/lTAXynE1k3PFdPbtu6WlYKdsAAbjzHmjiT96zxbi/hywMCe8bzEDrE+nNGOnsldpkq5j80GMcnkQvtn1NVvXrRAcMq+WFU/KAcEErkiT+vpVktW1Sbi25kngHMdMYwKky2o0dtA2xXuFOUtOS3mhe4jAn6HvTNrVIX8oIZ1mdwwBgDaTjqIFKeB+IWvg3GVYJYsygKOTCnEjbAgE9FnrVtR4hb2B2trumAsCZILDO2RxJxRgTXXLVy5tZiSvJDQV98j/B6UN7Nv5vitkAfNiBMcHqT9Y9Krb1GnZ4KKDJOQM8yQI/3HnmheIfs/C20aB8oAEKOTkZgGe/SmTQs+F2mE7yVzPnME5kHOMTTZ0tkS27JPDNIk8CDisfR+J20SRYGT8oC5bGDPHIz61oDVWg5TYPiEyV2rAjzfN8qwGnPM/ZAxeVCvzkECJD8YExnrSV4WU/ey+Tj944BM9FJAJnsM1e94hadX2JbZZGCohgAWkdDxIqxa0yy9sSqztdRMCGjGOQDzmPpSMfTtbBl4DN80OSJ4I5gdunTFVu3rQuAjcWYnCvP3ExEfaRSel1lq7ML8NLJ3sgAG7qu4wB82YBmeeK7ofFldro+CbYEqDG0kekDyyM/wDIdjDKz5X0ViyQzm6xMEMvxWOIjIB7E5iuWfC9I374Db6l2HJI6tPJxNaza238hQeYDyquIO6SYEEAA+vHelR4luYAW4SAd+0iZ8wxE8A+xinhS2ol+ydpFwEAEAbz2AMSc4pK0uluGBk/l3O8z5hAlsdeO9NXvELQJDIVIMCbRz0kQuRyPpTVi4jRtUckxtjKmO3cUGStaTSglwRO4qSbjDzIRIy3QxirDVWS4h8WpkEtE89cGI+8URtSBA2qu4+WUJOcGfUkDPtNU1Woa2hZrQPYKJPoCAOwJP0FBKXb9l2aLi72GNztE+ZcAGYkcDtTSaRF2y3ybiZ6kjzE/f8AUVV9WgCAoCXEkBDAA5JxIEz689jVbeuSSIJDZPkMQNoA4/74oClu1ZZd6BiJ/jdc5+bPHv3qaa5Z2lw2wN8wLHcSpCA5JMREARyO9XfV2VUttEMYMWz5jnBEZ4jPtXJBuqptQAJJgbZxAwJJEDsPeKAM6Jk+Y7efM2MSJz2FRvhOASQBEgbipjk4BB7VLt1AxVlPm5JUkNEAcA+2e1BV7TKznTwVON1tdxwMjyzBnk0Bd9NZ8u7y7MrLsDmCSCWG7kSfWKsqWVEh8JJ+djHf8xnn9aE2qTybwDCloCHAUjuJgHbHc/p19VbidkdR+6JweoAXrAPtFAWt3bTnkgu8ASQSwABiO3H0q1qza3MB8wyZYxPE8+tTR6i3+W3tIyCUPJycxEzzRzeUkyuF6heT14yf7UhdCS1YVdhdYJ43QDjjnj0pG/p7ZG1XAgzG+ScT3PSKev61FObZifm2HvHaTkUjd1KOYSA0kfKQR77gCMUxPRS/pxPNSuuWBIE/f+1StoybbMdvQ4rK8N1TQVKMVEsJyW5JMmIM4zity9pvIYwYiaxtBprqhw1y2WMhZkhScww7AwfpWdaymPDdQxJH7PcQcgsFyfoY9I5xTHit1oAQHe3GQIHUtM4HoKpotHf+EoF1SQI3yxJ6kk+5mBTGuRm2gFJUCZZgZnuMxyc8mlmJ3shbUoGYI7MxE7jJI74PboAKAl243nay+8CACRwx80bTExBM9oogs3QoUPNx+Zk7V5JAxEZif9o7mrXxe8wD204C4YsDPXMHjt1qV7ALOtuSQbVzkwYWAB2zP3oXhl8tufaWJMY94xMAQP8AvqKcSy6ibj2ysEnBB/UweaTtKVuEoy7ST8xblmIAABAgwADnjtQbVF5vy22ntI/7rn71Xkid8busRmFJI8oNTTb5O10hRAkmAec/Tt6UK/Y1NyCl1bYmTCGSNu0HzHC7vNEflFGJd8Qd0IFq0TJyZA47Z4JMk8YNI6HWahrgBtsE6sQOmV4PXqfStHS+H3FUKLxeJyzSeByQOe9HLXPKN1sGDM7ueAQJGJpjQ7WruCN1tgTIGAY7EkHE0fT6pp2hHkATAAEmT1PoPvUtpd3jzptjK5B9DmZ+tWYvmXQdBIMDPJk5MQOnJNPEW6HfNwuGFuDtgkwTyDE7oHAPXil9XevgrstAqYLcTycCWHYZ9aatpf3bviIV/hCmInnmZ+sVXW6d3Qedd0HImCekZmZjrxNOzoS9ganU3B8tosMGdyjOOhPI/pXbmvZLbO6FYPG4Geg+swIHMgZms/XftBUBbiZiPhq47DLbsDnP16U3ctXdo89rEGSrfMP+Wcz61OLF3t5Wa0C4ByGWFJ6Ak5HcwOKLprzyQyx2MiP0Mig2hde2YdN0bd6gwGmDj+k81fR6e4iQbis0k7iGyM4gsTMx1iJoKuG4+T8OCYEllGBIBOeOsY57zUt6m62fhyPcCevO4/yoR0Luh/8AkSOJAOCDBM7seboI6imrmnfYpF0KoXnucZLEyevPegtD3F8m2wYSQDByOMgxVdPrDlXguI8qlflPWC2OvP8ASuasXR+aCxyfyIoBOQTO4mRg1y5YumIuIuT+UiegGGzA+8djTOa5+1X9v+kN0ZG9SCYkgdeQFk96Pc1Lg/IWAWSw2jMT+YyAI/X0oV83ltmNheQFhWzJAyN3aczFT4WoAH7y0QF8xKNloyfmhV9M9M0+hVDqC1ufhSziNpI46EkniJaM4MUW5qXEhbRMcEsoB7mJkCBNW09u6I3sjdyAQT0nmOfT60L9neQSwI7eYzGBx1ySek+wqTNJePG0jHvPYcnMUvbu3N+UbaY6rjrPMn2j6mpZN2GmA0+WciJEyJx7e1EGgc3S7XR8OfkggACOsiTI5/SnIV6D/brmYsOQDGCBI75ak7uuY3ADZdQZ8zbSOgjykn14rcu6Z5BBUAAjbBg5BHXoBH1rJOndLhlwyngRG3r3PNVYXG6WvuNxmJ96lBuqQcmalVA9SFxWRovC9Mltwtx2UM5aXLEkxuHcgbYH1rWYYrPs3rPw/wDRBHRRbyRiOQBx0pIqptKV+IHeHY/DRCyiBAwIxAWTiBVrOmtLdgFg5AcwWIH5RJjb1+selNK9pbdtjZiZ2qFnbuHmGBC9jSl3xKWKfBZUK+ZwAsD+HMEz5hievei9Caq/hSbW3MRvO4lbjyY4gzMDHHJFJp4ZYb95uuKRklnK4nkkwY7VceKWWjZZZjwJst74O04680Y6wMjq1t7ZABJCEjkCQSu0mT9IJ6Vn7aZY69i26CXJXgNuieg8w5z36xzWPc0dh7iqtxl+Gy5Zj+XO1ZjJBjdmAT1yPRo6MqubTSRgFJIAgiRHl6etI6XVBmP/AMcoOA3wzP1lRjE4n1pjVf2K1aO7dckmRDgZnJ8xg98yIH3N4jq7SlbhcmDEKxIJPlgquD9aK9xd2025ABEhCexjiIzMUDVst1kRrZAbuNuRyJgkDE+3XNGl+10+CX2hmVtsxvZRB4jMcCcf1FWu6O3Ic3DtggneSSOnBjDZ+lF0a2t0BC27JZkJmTESw9BA9Klq1+9IFsBeZ24PrxH/ALp4W/s26pszcIWJkMATGZkc/wB6zrugtsWXdA+csXLQc9zAiZ9/anTckZttxxtn7gjE9qy9L4nddrnxNMU2mEwJYEA4kDHm6H8pxRcKSnNULP5nKgyo23CswM7YMGBPTms/X66y67DcbJglm2mJIxABNF8S1z7ZWyzsogeWDkSSGgnkD754qljUFsPYcFjt+TynpMnhf/sOnrSt1XGfln+LbQ0oXUmBl3VFQYJC7gJ2xGOnYU5o7lkhbauzbhjzMx4icmeOtE1WvIDEWrjBSBgQWOeBOAAJz3is/Sal/iMz2bhkYgZg4gDCrjqTNOKaWiTToZRowQPOxAEgEKCYHAzHXmitprKqCWYiTBD9cAzJ9P1Peis0IIt4AHlI4GBEExgfyrN1vjvwoJslFLASwEZJz5CQZMduc1J5a17r2VRQxEHKgGOndcYH8uapfbT3E2G5K9PPOQe/oQKVXWsxgWmZRMONm09wASD+maot/wAyk27ikgmCgM7RJykgH0NGp8P2JqvC7DLDOzKMZuFuYEZMgkiham/Za5bLu0uIt7SwEGZY5jPQ9hQ9BrL10XPj2jbVSOJ8wE4knJPBEDt1rQOsbbJstuiYhe8RIPag/RTWm0pgu8gZO8+USvJ/LJI7H0zkD6u1cfZ8RyLHmuEs3GInIDZHWcT3p+z4g0EvZcHkgAHMDuQSeBXPiBnYC1kCSSqwTGBzJOevb2pgtpHt3UndcJYzBeTJyJAwORjoIpprqWgCWboILTzmTPEZP0qaW6+1i9sAjIVRz1AkkAmu3brDcfhluIEDPTJPoTSBRWt7lRGck558o65Mf5NaCfDCgM+RjkTI9PpQX1DgL+7O4ruMCYI/KO7Sf0oOu8YFvzNahRxiWJJiAoHr3pbgzWq15V5uEYB2ll644OcnFYd17SszhyQxIacgFcRgdMj6VVfG9zYsXSf91sjgkAFiP8mqv4kzWyXsG2B0x6k8wc+3U1fspLCtzVKT0/z61KD8Q9S0nOAIE9KlaMrXsEcn60lb8aubQwt7gxGNwAA6tJyZ6ACnLjAKT6df6x0rF1Kai7ZWGtqzmTKsCF/KoA+Uxkn6VFaZrU0urvFzuVSoOCCBAx7ktz2q+oFzeYt7kEiCUAPUcywA4459qzvCNDdtmfjW3G6WndJkmeMLk4wcCPWnNVp3LbXvWxLAqrTJAiQfMJzjHA7zSn7RZ30WfXurqoRAYygJYgAcmMIJ4welLP4neuF0Fq0YwZuSuWEA+XLbZJHSB3rtixcvfEIuBQ35lJz+UkLuECAcnJJPQCl/D/AHtkC1qTtVjI27ifNuYTux1WRn6im1mPS2UuQ4MT+XAiCDAkZMckkDmPWs64upW24AQ3DO0kmOcSABwOlOfAdlguR7buOnX3oD3iW2fGXdGRCzkkSQSTBg49KKzmqWLV6QDtCjnMlhmTJGM10rc3FglsycMzGQokj8sTIGMc+mTJba3uY3JA6bOg7AH6VRdI+3Nzz4LEqCQADCxhV9SB39KR0xpDdEb9rT2JGMxAjOCJM1T9od2fIUZC4PM8meftBoml0xwwukg56H2ycAc8c0e6iuwh4ZZ4z2mR6ferzWe4pZRghE7j0buftFKNo70Y2ljneeQT6RAHIA7D1p9rBlcyASTMD+XOaC4hv9XaxE7QFMASByOk89YNGCcg7ulu7QAU3SJJHIn0GCRNLPYvTMqQA0KPzE/LJIx14p+6u4yLpA6gBeepyJ7/ahppBklyTGTjB4xiBUWKlZ2p090qVVkUxAI34Oev1H1oFrTXVElwzf/ViMkDEtOOfvTj6MbCis0YniQJmCY6j9DUTRgSSxIGdpiBHYADrTayhag3YhHtzj5gSeMnB56jHag6TQur7ma204+Vp+5P6RQL2mQzN5tpkt5wIxEjaJkk8+ntWho/DdzM4uNBWFUsYAIEnYQAD/AEqJ3TtkjhtXejr3+UnGfUZ4+3rQrQvS2VyBtLTj3UciPWat+xLYQoC0MwAG4AluywojjJ7Ke1A1C2zaku5RugbBzwJHBPXt7070OPY95Lp/MiicYOeBzPQyYo1625AhgOsZz9unt3rM0+lsgAi8YUMPmURB2s2BhhET61o3gkgboa6IUz5io8x2mOciiFRbq3Dwyr9D2Mg8dSOKWs6W6LgYuuzqoUgkxEz3n1PHSrFF3FdzkkRG8RA5gdOZ+1KvqrZV1VgQfJ/qAbmgbo9lzjJzToNW7NwMSbiw2AADgdNv05JHNEdGgqrQSsBjzPeOMSKV0h3neUZdsQTiRHVYxPMH9KKCrXCJaQMmY5MgDjEyf+IqQX1GnvC3sW6qt0YAg+pMzmcz320ld8Nvbmb4i5wBnyiIBEfmk5OeOKbv3LCuZuAGIILDoZmD68+0dKzr96ygSHYq/ABMtOCTHIyM+1SuBW9NqRH74HaCW3r5WY8bAsEKvaee/UbWLxYs1xCOix06xn9Yqw1lhjt3MCYAS28QpAiQCIkdccjvSBsadCHV3Z3O0AvJ5IyDwQZ5PSqieTSv3gTIxOcGP8NSldhGDz/nrXK1c73V/wCUxz2Bifr096yND4ZauL52uTbYlm3ussYk5+eBGePvWuUJFdteHWRE2kJHoOv0pZ2veumZZ/CNi3LI91N5yPiMAWY8x1JOMz9Ktd8P09xluO5ZlEKd5xBJMR1mcx+X0rS1WkS6cj649D/b0qLoLYM7E3GRMCc80rE7+Xm1Sz8U3EulSRCy7GSRhmU8EAGB/wDYmmF0emRVX4qjEj99EgQ+4eb0mfU961jorQwtm1HWEXnPp6n7mhvo7WP3duQMeRcZntjgUsaS6Rv6qz8QWW3lgGeZbEwMtIkwfUYPFK2dTYv3WYoyOn8TFSZAEgK3EBckSN3qa1runE7tq7ogkgSR2J5rP8RXYALVobjjeEBKieQI8xjHPJmlVYYSxYBKjvLS7EZhupifT0puzfs5G4E5BycyBIz6MPvWVd1bDaFD5UswCjeIGBnm4flAExJPSmdNrHBhbLKoGDAnmI55OTPqPWhNmnv2W1AAAxxBIAgxEz70Lw+wklviCCQu0ERMnHcGQT680xb8UIWWtGFEk+WAB1Of5UbTkXFVgpAfzYjjHzdpHTnkVcms7bOgTesLmQsZHnIHQ56RLde9ZWmFtlcjYzORvVRMyfKuYJAn7knvW690keay08x5Y9+eg/rQ9C7ksdsLHlGIkc56GcfQnqKfKbcLjcmsjWeGqWC/BgOCWK4LQQSN04U9eJp7TgSEFuE5/We9OxdmSskx5QRAAxEnknn2EVXe+SUgyIG4Ge+eBipvHD8tL6rwy0xLNbUkiJI6fyqW9MoEAKBEQBFXuXbkS1oLxzcX0k8RApDVfGNr92bYusYnJVc8R1IGPehXE3b8NtE/6a5ETGY+lafwRjHy8fy/lWP4d8cQH2GBzJkkRz5QM54FERNQX3blGMDJjuPlH3zRxuRPKXfZ/XaQNOAScHHQ8j7UmdGpIlQY4kAx7YxWgC5U8bunP1JnnFda28rG3HPP146++Ku8dTOWM3/x1sCAij/iOpk/rmhXdGrQSPlkDjgxP8hxT99L2f8ATjp83rE/pWRqG1BO1NgIMlmB2sIIVR1HmgsegwMnEWY143TvwxzABM9O9CTRp/AvUfKODE/QgCR6Ck0s6qTNy0QZjDyOwHAgetM2EuhVBcMRO4soBYx5flMCTBPpiksy1sZxzk+vear+zLgws9DH9aR0djUJu+I63CR5RlYPYwOJ6jMRRtPYvBTLIxJJmDPTjoOoH05gyqmu3tHaPNtSeJ2rMduJih3fCbRjcimMZAODyM+wx6UW9p3ZvLtAHPOTjE+k5+lJaLT3bZYXGDbvlHmnjiCIif0qcVLPy7/4WwplLNtSTIKoqme+B6DPpSqeC21Mi0gJOTjpwRjmjLavhiQLWYn554H0wS0AVL+ju71Ysu0ZKjdknH1joP50zZep+Y5mpWiNGudwgkyala6yx6RWmorEVYW8etdtpST04tzmg39XtXdg9Mz/AIKvqmgEiMD/AD9K8V414leusUs7Rbj53IHImFgyZwfSKm1XHh5NjxD8WWbZUF1G4w0kSojmKWbxlHvKEuKQBODg5jJHocCvnms8NJaeXbkj2nMzU0+mvJO1j2OM/foKl0/bmPq+lvb9xwACVHWSpMmfXpRBJMqR6dvevnn4b8S8y234X5QxPOT5iehaDj1r3OhRmAYz7gmX7cgQIzHt6U4y5bx9ktN4VdW61xijOeGLOdoMyqiMDj1703duXUtgsU3loO0GI6AT+pPAJrRtpPHf/wB1TXacsFAYqQQY6EAzDen/AFTwtJJZuOqmQeo3hxnmSoxzBjpxWg4aIDFYMnJk5nJ55pVtNdBxdUCePhjPYfNzXLjOfluLiQSFnP8A+u1LS8ZWkzuXkHyjG0z15+v9Kzz+0G4SlxVGBtZCV9sEdJ/wVXTWrgvAm8zK2NotggKM+Yz5QcieTPpVrgfc22/tS2ZuFkQBVHmIyJnbweBBOcCqm1FknRn99I331G78otwT5eAd0yDLSPau6gXAgCOS2ZIAyDx83UdO5pV9Ml0/Gt6h4ZVZdhQgIZOBtJ2sTJPJ2jsRVdiW7bhtRtJXLt8NSozmNsAnzGSM57VVKSD7CqEm6frsIHQDIHUjnkgd6MpiSYgmZ/SMdOlYF86K3aZTqVQBjddlurvJGJJ5AGAABiAKPqVtW7ANzU3tvz+d1DcGAZACwXU9Mhe1TVyN22y8SJ7TRU1KSRuEqQGzwTkA9jBH3rwfht6xc+Jb3XdQ95mkC6CLdpCoYlwRgkkEr83AwCa0LPieiEbSNtosBLN8x2uzxwekPk5MGjywrw17Nb4iZx3/AJVZ7wienfj0+3rXlbXimmyhfC+b52wZAABmeSMDiRRbHiGmKFgQVLbCFJYbmgQCDnoJ45pz6ib9NvPfDKIM9vrxWamsVnKjJXJMYHIAnvikLnjthN8Qu1thickc8SeZH0rA0+vsHUKLSkMB5XG/ICy0iCCAI55OPeLbWnHhj163QSepHPp1z9P5jvXberRlDBgVJgHufTv9K85pr2lFkXW3FWYyxVtzPJDMVXqzAdOSPSlvF/GFBt2mslgVjKbtikcHdI6cekUbi7NeudhjirJrEC75G3uMz7RyT0rymo8SQKqIu6GIaFJI3CS3G4Ag5IH+0enotNqrTBYUnAglCBxj27R0mOtLUcuPTUVwR0BAkieJ/wA/SkX1qoNzHBwMff6da7ba2ssQZKmYtn0nAHPSOvHSgDVowA+Ew5MG3x74gSMfcTVVnIHrPGEtjc3UgADJJPSB179oo6XUuZUgx6g8exrNfThiGNtiFIYKE6yV4/izM9jzWj4XbG07bQtrJAEKJ5z5en86I09AXbMnFSj3VgniuVeE1xkVbbjFUczj9atZT7VUYMT8Q6plQ7FlhAI7g87c5NeH1lou8MdoGFRzDE4LENuiZ69eK9d+KrtwFQttXQNLOY8igZJB+2P6V5rxXV3gdzP+7EbYwRx6SB7GseXt2fSv8Sw0o7weogdeuOeTnNXu2ZZQB6CMR747Dn1pB/GhJCgGcHdj6xInNd//ANJtSAqM45LTPYRHr19KMaeUUsWSSHtEoVlW6EEEgg/Xr/3X0vwK0WtW2d9zEd++fqf5V8ufxdmVTAUGTFsD6ysZMniK+k/hzWubCbgOPnEcdJHeKOP9kfX7nTZXR+Yx9uw/7q+o0PlMCT7xP1oti8OOoozXK6Zx4uHyryniOhVWYuxWQQIbgEeYzwIAx2yetYniAs6cqouMp6KGiBEE/eftXsPE7KMfOFPpAP8AOsceG2neSoJXiQP69K5eUkrq43YzvDdVpEKD4hcqT5i7GCTJnI/9RWp4edGEe2m3Y8uwJYq0MN7EsYPm2yZ65on7ChOLaY/2r/QU9YthRARYPOOf+6fDYOc6YVvxiza22104RHLADzAkoN3yqh8pmQZAM/7qZ01vR31JaxbJUy6uklSojmM4wIxjFat3UH29qV1NsupG4gHmI46jj6U7ywpx2M99HpQGZNIkdhaALNO7iOA3U9Qe1C8LvtqFm/pWQLDLaIBHlyskgSeCBEcdq1UYCOgH9gKd0WpW5Owg7SQY6EdPejdPlPGMnTapC7BdLcTMFjaVQc7ecSNon2IoOsdraM9rT7n/ACqVyScQewHPtPWvRXWGCIP+fpWBrfGFYgAGYPUYjHU5Mkek4mpswuN0HwfxW6bTNqra22TMbIB7bfM3JgZ5JoOm8W1QDvd0yWuCJuLjH+0ZieTEw2BgF2wyXVDFTCtPmAMFYgg8GJ5E81L9lN25zIBG1SJhh1jkn37UavrSl7xi58Dc1piSICqVBJJgAScTyJ6TWdp31Cly2lBJ4/fJBExAA+UfMeTJya3LOqtXHIVgXXkZkHjqMdqtcABk+bmlpvM2fDtYbqF3/dISyhSgAPCSv5jEknoeB1Gvcu3BBWP926BAH/LE9+laR1eMKPSsTVaS9eYpta3bB8zEkF4AMKFbCZyTkwRFL2prWyzCQFkAEEklZ64HT1qP4ltI3rABwQCR2nHH1FZFjwC8qOG1V1meMwAFjBCrJAn/AKptvAHaT8a5BnGOsenpQmxrJ40mS1wKAOWEcckyBArQ0OpFy2ryCGEgjqDlT9RB+tec0/4MlAj3XZGI3gmdyL8lsGfKneMtxNaT/hxBbIFx1Y83FIDA4EriFIAgQOp71pNY8pPhpX9OrSCJB5HeuERwBxGOMYA9KSXwxMYOBAliTzMzMkk9avd8ItsIYE853fxdecnH0pwA3YYmMwYMEYI6HPNShafTLaUW0EKuAP8AOT1n1qVZtsagESTEVdtQNs5H0zSJJ3D1q1xY5qfLEeLG8W03xGJ23IMyVd1bPQbSJ7Z4Ga814r+G4BuXAxg/MxyOIBwep/8AVewfxFBCyJJIAEmSOc8cCa8t+IdSoJa4NwVgVDNgEH8oOF9+aj21lx4DxO+XaEU9BkkY6RGPaazb964kkggDmWz9K3iqPuFkEXSRBg7BM7uMYiI6lh61dvw0zEttwAJVp+bJPPEHr6VR/c/DE8B1t34nxGVtoyuzoJz7j+tfSPCvENiyXfzZ2ue/YQCK8u+lTTKNqkHbHODOOOD70rptQd4L5URCAnP9R7UcrGflbX0vQ/iFrki2N20wY+nX71u6Nrhy/wBhXjfBrl5toRBbXtgSfrmvVaO08fvGE/7f71E9rs6OapwO1Zp1QzBE+4pt/DVPJJxHPaljokEiMT1o5DhnoZH3JgwfvTOnvQIaktPpwmFQAUj4l4rsgD5jhRiSepzgAdSeP0pyneO9PQX7Kn/qltp4jArOteJBFXdcDsxnmB7L12iDHse9PrfJAYdp9x9uPWnywpLCHiumZ1Kq2wkET2xzyKy/wx4Bdt2rtsXybVz5TtE7if3hWIhSPKAeMmtTxHxdFjcJbiBnnqT0qun8b2gtcCIvTk9P164FQq7ZhnwLwc6ZSvxdyTKr8NViZnIy0yOeNo9alvwsDeFO0uxO4KBAJnaMcTPvuJ5rD1f4vuu4SxbBHViDx/ER0H889M1qeH+LjG8mSOSAB6nkx9aPLjei+3y4zTq+FXNsG8+ZEhVHpjGIJJ69Ky7/AOEzt2/tFwASRIQwxmGMjLCeZ/StxNUS35QhUEHd5ieuOgAjPr6UK/rEJCl1BbgFhJ9hOadkTLyLaTwpbYhAigRysn1JMgkk9etD1vhXxF+G7eVsNs8sg8ieR9K54h4/bskIXtq7cbjAgcnjtI96Fe/Etjco+NbMnowOM9jwOKXSt5NPReH7FA7CB/ajDTAk8+4pZfxBayPiKAuCZET7zmOsV3TePWHbalxWPMAz27YHIqv4ovkZbSAf3q9u0BWJrfxXaTdtZXjHMDdzExnGcdKYueNhbSOSkt2byjvkgE/alsGcq1y1VuSe1ZFvx4MqlIZZO9jIChRJ5GTkY7Savo/GUu5UwhBgwSWMTIAnEfeeKryheNnw0rQ78UQx6RWLqfGntbQLTOSsnEdgoiCZyCY465o+n8YLAzlo+UAiMwYLwG6e9VxsO8aj2smpRLvP/qpVA4xQDcx9pMRWJ474miLJZVUzPmgn0BHA7ntxXz7xf8VOxYbjtkmJwMz7msAWTeMnInrKr9vzVBbI9VqPxs5O2yqsq4BjEZ6wI9YwOKydTbe+wZyLrHAJwgPZe/8AbrVLXhhQD4hU5wgIA9Mdq0WfcwjhRAAIgdZyMUsPzaXhWmNlCzW9uxS0DaxdgDAAGFgdAck8iMrP4tdJICEs3BI8qziJyAABPeZ7gUCxfbnfcbae6wfSds0xpPi/KGcseBKGJiTEEdP1pYPJm6vwy81xVJLGQXkPAU8wRAmJ49Kd0F7Ti58IqUaMkiRJO3aGEznnoKd8QFyTHxF4lxHPrJiPQUudJqn/ANO9tUqBARYAHIHQE54GP5kh7j1XhGqsti3cBYZIE4iZ6CByPpXG/E4R3VrTkB1RWUqQ5eflmICgS2TAj6YFrS6qwN7XGI6SoCjtgR09jMmZOGtL4/cYwADIE4PTAiWoweUvT0Hg34i/amJtL+5V9u9tw3jbuLJAiMqIPc8GBWxcsg5GDWTpiQoMgf7ABGePtSRN+5eIR/hgSNxUMBxBE9ZFFo8f22718gBV/eXY4GBPQk9BFJ6n8Oqwm6xLN80QFOPlA5CjmOpzRvDrAsYLhiesAEnqSZzPatNHRo3AEjg0+Mguz0xE/BlkxC4HA9I4zOPSmtP+FVVt25yfU8e38PQCOK37QEYqvxc8Gtftxlfqcnn1/DiKXALjeMncT3yJzuzz1qHwe2ZDy+B8x6D2gD6VuXrEiR2rLuachckTWXLhnwvjzt+WcPCEXeFMC4dzAd4jntA4mKunhVm2gkDasHJOSOJE+b29q7BJ6Gr/AAoILeZhwe3tWON+/wAgf+J+I2+55RyEmT/yPT/6rgetC1Pg6pc+Igl+JjdA6hZmJj9aeDGcUfTdeZpyFthF/DhcMlAexZJI64ms3xLw5QVQBFLEKDtExmcxz/WvSk1h/iARcsEAf6gp2FOWtbT6a2gChANoABgfaaHY0oBJEcz69Pv9aLbc+9dDetGBTTaZUETweTySeTTFsxyc9KHuBFUIppsMXGEd67ZWBjHt29qGF71ZxFVEhnQjeXJJPQdB2+0n7mjselcQ1U3COKoE77ZqVdmBORXKsY+QG0PjgQIxiK3LyDeBAiOKlSpZUnYUS2OGpzSCSZ/zNSpQI7rVjjHtVdAx3qZzFSpSOe3qkabJnPvTfgw8wHTtUqUNhPH86c0h+HEEnA+U/wA6lShF/s2bC0e0MH612pWdbBOv9KJYqVKU9i+mrpflFWfmpUrs+HH8pSmsXJqVKnn6Vw9kbfH+etUf5qlSuV0cfa1wVaxUqU4rl6FrB/FH+pp//wCgqVKbONq0KFdqVKld9qg0apUpku3SisMVKlVEOLQLvNSpVHAW5rtSpVw3/9k="/>
          <p:cNvSpPr>
            <a:spLocks noChangeAspect="1" noChangeArrowheads="1"/>
          </p:cNvSpPr>
          <p:nvPr/>
        </p:nvSpPr>
        <p:spPr bwMode="auto">
          <a:xfrm>
            <a:off x="147638"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1270" name="Picture 9" descr="http://www.cslib.org/images/nhprcrpt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3657600"/>
            <a:ext cx="1884363"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3798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a:solidFill>
                  <a:srgbClr val="FF0000"/>
                </a:solidFill>
                <a:latin typeface="Trebuchet MS" charset="0"/>
              </a:rPr>
              <a:t>Virginia House of Burgesses </a:t>
            </a:r>
            <a:r>
              <a:rPr lang="en-US" sz="3600" dirty="0">
                <a:solidFill>
                  <a:srgbClr val="E2D5A3"/>
                </a:solidFill>
                <a:latin typeface="Trebuchet MS" charset="0"/>
              </a:rPr>
              <a:t/>
            </a:r>
            <a:br>
              <a:rPr lang="en-US" sz="3600" dirty="0">
                <a:solidFill>
                  <a:srgbClr val="E2D5A3"/>
                </a:solidFill>
                <a:latin typeface="Trebuchet MS" charset="0"/>
              </a:rPr>
            </a:br>
            <a:r>
              <a:rPr lang="en-US" sz="3600" dirty="0">
                <a:latin typeface="Trebuchet MS" charset="0"/>
              </a:rPr>
              <a:t>1643 to 1776</a:t>
            </a:r>
            <a:endParaRPr lang="en-US" sz="3600" dirty="0">
              <a:solidFill>
                <a:srgbClr val="E2D5A3"/>
              </a:solidFill>
              <a:latin typeface="Trebuchet MS" charset="0"/>
            </a:endParaRPr>
          </a:p>
        </p:txBody>
      </p:sp>
      <p:sp>
        <p:nvSpPr>
          <p:cNvPr id="12291" name="Content Placeholder 2"/>
          <p:cNvSpPr>
            <a:spLocks noGrp="1"/>
          </p:cNvSpPr>
          <p:nvPr>
            <p:ph idx="1"/>
          </p:nvPr>
        </p:nvSpPr>
        <p:spPr/>
        <p:txBody>
          <a:bodyPr/>
          <a:lstStyle/>
          <a:p>
            <a:pPr eaLnBrk="1" hangingPunct="1"/>
            <a:r>
              <a:rPr lang="en-US" dirty="0">
                <a:latin typeface="Georgia" charset="0"/>
              </a:rPr>
              <a:t>An early example of </a:t>
            </a:r>
            <a:r>
              <a:rPr lang="en-US" b="1" u="sng" dirty="0">
                <a:solidFill>
                  <a:srgbClr val="FF0000"/>
                </a:solidFill>
                <a:latin typeface="Georgia" charset="0"/>
              </a:rPr>
              <a:t>representative democracy</a:t>
            </a:r>
            <a:r>
              <a:rPr lang="en-US" dirty="0">
                <a:latin typeface="Georgia" charset="0"/>
              </a:rPr>
              <a:t>.</a:t>
            </a:r>
          </a:p>
          <a:p>
            <a:pPr eaLnBrk="1" hangingPunct="1"/>
            <a:r>
              <a:rPr lang="en-US" b="1" u="sng" dirty="0">
                <a:solidFill>
                  <a:srgbClr val="FF0000"/>
                </a:solidFill>
                <a:latin typeface="Georgia" charset="0"/>
              </a:rPr>
              <a:t>Virginia settlers elected their peers </a:t>
            </a:r>
            <a:r>
              <a:rPr lang="en-US" dirty="0">
                <a:latin typeface="Georgia" charset="0"/>
              </a:rPr>
              <a:t>to represent them in government.</a:t>
            </a:r>
          </a:p>
          <a:p>
            <a:pPr eaLnBrk="1" hangingPunct="1"/>
            <a:r>
              <a:rPr lang="en-US" dirty="0">
                <a:latin typeface="Georgia" charset="0"/>
              </a:rPr>
              <a:t>This idea will become the foundation of Congress.</a:t>
            </a:r>
          </a:p>
        </p:txBody>
      </p:sp>
      <p:pic>
        <p:nvPicPr>
          <p:cNvPr id="12292" name="Picture 2" descr="http://mjgds.org/students/jonahw/files/2013/01/houseofburgesses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4267200"/>
            <a:ext cx="342900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870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a:solidFill>
                  <a:srgbClr val="FF0000"/>
                </a:solidFill>
                <a:latin typeface="Trebuchet MS" charset="0"/>
              </a:rPr>
              <a:t>New England Town Hall Meetings</a:t>
            </a:r>
            <a:br>
              <a:rPr lang="en-US" sz="3600" dirty="0">
                <a:solidFill>
                  <a:srgbClr val="FF0000"/>
                </a:solidFill>
                <a:latin typeface="Trebuchet MS" charset="0"/>
              </a:rPr>
            </a:br>
            <a:r>
              <a:rPr lang="en-US" sz="3600" dirty="0">
                <a:latin typeface="Trebuchet MS" charset="0"/>
              </a:rPr>
              <a:t>1643 to 1776</a:t>
            </a:r>
            <a:endParaRPr lang="en-US" sz="3600" dirty="0">
              <a:solidFill>
                <a:srgbClr val="E2D5A3"/>
              </a:solidFill>
              <a:latin typeface="Trebuchet MS" charset="0"/>
            </a:endParaRPr>
          </a:p>
        </p:txBody>
      </p:sp>
      <p:sp>
        <p:nvSpPr>
          <p:cNvPr id="13315" name="Content Placeholder 2"/>
          <p:cNvSpPr>
            <a:spLocks noGrp="1"/>
          </p:cNvSpPr>
          <p:nvPr>
            <p:ph idx="1"/>
          </p:nvPr>
        </p:nvSpPr>
        <p:spPr/>
        <p:txBody>
          <a:bodyPr/>
          <a:lstStyle/>
          <a:p>
            <a:pPr eaLnBrk="1" hangingPunct="1"/>
            <a:r>
              <a:rPr lang="en-US" b="1" u="sng" dirty="0">
                <a:solidFill>
                  <a:srgbClr val="FF0000"/>
                </a:solidFill>
                <a:latin typeface="Georgia" charset="0"/>
              </a:rPr>
              <a:t>First example of a Direct Democracy </a:t>
            </a:r>
            <a:r>
              <a:rPr lang="en-US" dirty="0">
                <a:latin typeface="Georgia" charset="0"/>
              </a:rPr>
              <a:t>in the colonies.</a:t>
            </a:r>
          </a:p>
          <a:p>
            <a:pPr eaLnBrk="1" hangingPunct="1"/>
            <a:r>
              <a:rPr lang="en-US" u="sng" dirty="0">
                <a:latin typeface="Georgia" charset="0"/>
              </a:rPr>
              <a:t>Townspeople</a:t>
            </a:r>
            <a:r>
              <a:rPr lang="en-US" dirty="0">
                <a:latin typeface="Georgia" charset="0"/>
              </a:rPr>
              <a:t> would attend meetings and would all </a:t>
            </a:r>
            <a:r>
              <a:rPr lang="en-US" u="sng" dirty="0">
                <a:latin typeface="Georgia" charset="0"/>
              </a:rPr>
              <a:t>vote on any laws or issues</a:t>
            </a:r>
            <a:r>
              <a:rPr lang="en-US" dirty="0">
                <a:latin typeface="Georgia" charset="0"/>
              </a:rPr>
              <a:t>.</a:t>
            </a:r>
          </a:p>
          <a:p>
            <a:pPr eaLnBrk="1" hangingPunct="1"/>
            <a:r>
              <a:rPr lang="en-US" dirty="0">
                <a:latin typeface="Georgia" charset="0"/>
              </a:rPr>
              <a:t>This represents </a:t>
            </a:r>
            <a:r>
              <a:rPr lang="en-US" b="1" u="sng" dirty="0">
                <a:solidFill>
                  <a:srgbClr val="FF0000"/>
                </a:solidFill>
                <a:latin typeface="Georgia" charset="0"/>
              </a:rPr>
              <a:t>Popular </a:t>
            </a:r>
            <a:r>
              <a:rPr lang="en-US" b="1" u="sng" dirty="0" smtClean="0">
                <a:solidFill>
                  <a:srgbClr val="FF0000"/>
                </a:solidFill>
                <a:latin typeface="Georgia" charset="0"/>
              </a:rPr>
              <a:t>Sovereignty (we give the govt its power)</a:t>
            </a:r>
            <a:r>
              <a:rPr lang="en-US" dirty="0" smtClean="0">
                <a:latin typeface="Georgia" charset="0"/>
              </a:rPr>
              <a:t>.</a:t>
            </a:r>
            <a:endParaRPr lang="en-US" dirty="0">
              <a:latin typeface="Georgia" charset="0"/>
            </a:endParaRPr>
          </a:p>
        </p:txBody>
      </p:sp>
    </p:spTree>
    <p:extLst>
      <p:ext uri="{BB962C8B-B14F-4D97-AF65-F5344CB8AC3E}">
        <p14:creationId xmlns:p14="http://schemas.microsoft.com/office/powerpoint/2010/main" xmlns="" val="69170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85800"/>
            <a:ext cx="8229600" cy="1066800"/>
          </a:xfrm>
        </p:spPr>
        <p:txBody>
          <a:bodyPr>
            <a:normAutofit/>
          </a:bodyPr>
          <a:lstStyle/>
          <a:p>
            <a:pPr eaLnBrk="1" fontAlgn="auto" hangingPunct="1">
              <a:spcAft>
                <a:spcPts val="0"/>
              </a:spcAft>
              <a:defRPr/>
            </a:pPr>
            <a:r>
              <a:rPr lang="en-US" dirty="0" smtClean="0">
                <a:solidFill>
                  <a:schemeClr val="accent1">
                    <a:satMod val="150000"/>
                  </a:schemeClr>
                </a:solidFill>
                <a:ea typeface="+mj-ea"/>
              </a:rPr>
              <a:t>John Peter Zenger Trial - 1735</a:t>
            </a:r>
          </a:p>
        </p:txBody>
      </p:sp>
      <p:sp>
        <p:nvSpPr>
          <p:cNvPr id="14339" name="Content Placeholder 2"/>
          <p:cNvSpPr>
            <a:spLocks noGrp="1"/>
          </p:cNvSpPr>
          <p:nvPr>
            <p:ph idx="1"/>
          </p:nvPr>
        </p:nvSpPr>
        <p:spPr>
          <a:xfrm>
            <a:off x="457200" y="1600200"/>
            <a:ext cx="5334000" cy="4525963"/>
          </a:xfrm>
        </p:spPr>
        <p:txBody>
          <a:bodyPr/>
          <a:lstStyle/>
          <a:p>
            <a:pPr eaLnBrk="1" hangingPunct="1"/>
            <a:r>
              <a:rPr lang="en-US">
                <a:latin typeface="Georgia" charset="0"/>
              </a:rPr>
              <a:t>Zenger was </a:t>
            </a:r>
            <a:r>
              <a:rPr lang="en-US" u="sng">
                <a:latin typeface="Georgia" charset="0"/>
              </a:rPr>
              <a:t>accused of libel </a:t>
            </a:r>
            <a:r>
              <a:rPr lang="en-US">
                <a:latin typeface="Georgia" charset="0"/>
              </a:rPr>
              <a:t>(printing harmful things about governor.)</a:t>
            </a:r>
          </a:p>
          <a:p>
            <a:pPr eaLnBrk="1" hangingPunct="1"/>
            <a:r>
              <a:rPr lang="en-US">
                <a:latin typeface="Georgia" charset="0"/>
              </a:rPr>
              <a:t>Found </a:t>
            </a:r>
            <a:r>
              <a:rPr lang="en-US" u="sng">
                <a:latin typeface="Georgia" charset="0"/>
              </a:rPr>
              <a:t>not guilty!</a:t>
            </a:r>
          </a:p>
          <a:p>
            <a:pPr eaLnBrk="1" hangingPunct="1"/>
            <a:r>
              <a:rPr lang="en-US">
                <a:latin typeface="Georgia" charset="0"/>
              </a:rPr>
              <a:t>Led to…</a:t>
            </a:r>
            <a:r>
              <a:rPr lang="en-US" u="sng">
                <a:latin typeface="Georgia" charset="0"/>
              </a:rPr>
              <a:t>freedom of press</a:t>
            </a:r>
            <a:r>
              <a:rPr lang="en-US">
                <a:latin typeface="Georgia" charset="0"/>
              </a:rPr>
              <a:t>!</a:t>
            </a:r>
          </a:p>
        </p:txBody>
      </p:sp>
      <p:pic>
        <p:nvPicPr>
          <p:cNvPr id="14340" name="Picture 6" descr="zenger_tryal_illustr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1676400"/>
            <a:ext cx="3243263"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39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accent1">
                    <a:lumMod val="75000"/>
                  </a:schemeClr>
                </a:solidFill>
                <a:ea typeface="+mj-ea"/>
              </a:rPr>
              <a:t>Declaration of Independence – 1776 (Thomas Jefferson)</a:t>
            </a:r>
            <a:endParaRPr lang="en-US" dirty="0">
              <a:solidFill>
                <a:schemeClr val="accent1">
                  <a:lumMod val="75000"/>
                </a:schemeClr>
              </a:solidFill>
              <a:ea typeface="+mj-ea"/>
            </a:endParaRPr>
          </a:p>
        </p:txBody>
      </p:sp>
      <p:sp>
        <p:nvSpPr>
          <p:cNvPr id="15363" name="Content Placeholder 2"/>
          <p:cNvSpPr>
            <a:spLocks noGrp="1"/>
          </p:cNvSpPr>
          <p:nvPr>
            <p:ph idx="1"/>
          </p:nvPr>
        </p:nvSpPr>
        <p:spPr/>
        <p:txBody>
          <a:bodyPr/>
          <a:lstStyle/>
          <a:p>
            <a:pPr eaLnBrk="1" hangingPunct="1"/>
            <a:r>
              <a:rPr lang="en-US" dirty="0">
                <a:latin typeface="Georgia" charset="0"/>
              </a:rPr>
              <a:t>The formal declaration of separation from Great Britain.</a:t>
            </a:r>
          </a:p>
          <a:p>
            <a:pPr eaLnBrk="1" hangingPunct="1"/>
            <a:r>
              <a:rPr lang="en-US" dirty="0">
                <a:latin typeface="Georgia" charset="0"/>
              </a:rPr>
              <a:t>Sets forward all of the ideals that America is founded upon.</a:t>
            </a:r>
          </a:p>
          <a:p>
            <a:pPr lvl="1" eaLnBrk="1" hangingPunct="1"/>
            <a:r>
              <a:rPr lang="en-US" b="1" dirty="0">
                <a:solidFill>
                  <a:srgbClr val="FF0000"/>
                </a:solidFill>
                <a:latin typeface="Georgia" charset="0"/>
              </a:rPr>
              <a:t>Life, Liberty, the Pursuit of Happiness.</a:t>
            </a:r>
          </a:p>
          <a:p>
            <a:pPr lvl="1" eaLnBrk="1" hangingPunct="1"/>
            <a:r>
              <a:rPr lang="en-US" b="1" dirty="0">
                <a:solidFill>
                  <a:srgbClr val="FF0000"/>
                </a:solidFill>
                <a:latin typeface="Georgia" charset="0"/>
              </a:rPr>
              <a:t>Equality for all men.</a:t>
            </a:r>
          </a:p>
          <a:p>
            <a:pPr eaLnBrk="1" hangingPunct="1"/>
            <a:r>
              <a:rPr lang="en-US" dirty="0">
                <a:latin typeface="Georgia" charset="0"/>
              </a:rPr>
              <a:t>Contains a list of grievances towards the King of England.</a:t>
            </a:r>
          </a:p>
          <a:p>
            <a:pPr lvl="1" eaLnBrk="1" hangingPunct="1"/>
            <a:r>
              <a:rPr lang="en-US" dirty="0">
                <a:latin typeface="Georgia" charset="0"/>
              </a:rPr>
              <a:t>A </a:t>
            </a:r>
            <a:r>
              <a:rPr lang="ja-JP" altLang="en-US" dirty="0">
                <a:latin typeface="Georgia" charset="0"/>
              </a:rPr>
              <a:t>“</a:t>
            </a:r>
            <a:r>
              <a:rPr lang="en-US" dirty="0">
                <a:latin typeface="Georgia" charset="0"/>
              </a:rPr>
              <a:t>breakup letter</a:t>
            </a:r>
            <a:r>
              <a:rPr lang="ja-JP" altLang="en-US" dirty="0">
                <a:latin typeface="Georgia" charset="0"/>
              </a:rPr>
              <a:t>”</a:t>
            </a:r>
            <a:r>
              <a:rPr lang="en-US" dirty="0">
                <a:latin typeface="Georgia" charset="0"/>
              </a:rPr>
              <a:t> of sorts.</a:t>
            </a:r>
          </a:p>
        </p:txBody>
      </p:sp>
    </p:spTree>
    <p:extLst>
      <p:ext uri="{BB962C8B-B14F-4D97-AF65-F5344CB8AC3E}">
        <p14:creationId xmlns:p14="http://schemas.microsoft.com/office/powerpoint/2010/main" xmlns="" val="132032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9057"/>
            <a:ext cx="7313613" cy="868362"/>
          </a:xfrm>
        </p:spPr>
        <p:txBody>
          <a:bodyPr/>
          <a:lstStyle/>
          <a:p>
            <a:r>
              <a:rPr lang="en-US" dirty="0" smtClean="0"/>
              <a:t>Exit Ticket</a:t>
            </a:r>
            <a:endParaRPr lang="en-US" dirty="0"/>
          </a:p>
        </p:txBody>
      </p:sp>
      <p:sp>
        <p:nvSpPr>
          <p:cNvPr id="5" name="Content Placeholder 4"/>
          <p:cNvSpPr>
            <a:spLocks noGrp="1"/>
          </p:cNvSpPr>
          <p:nvPr>
            <p:ph sz="half" idx="1"/>
          </p:nvPr>
        </p:nvSpPr>
        <p:spPr>
          <a:xfrm>
            <a:off x="914400" y="731263"/>
            <a:ext cx="3566160" cy="4598087"/>
          </a:xfrm>
        </p:spPr>
        <p:txBody>
          <a:bodyPr>
            <a:noAutofit/>
          </a:bodyPr>
          <a:lstStyle/>
          <a:p>
            <a:r>
              <a:rPr lang="en-US" sz="2000" b="1" dirty="0"/>
              <a:t>The Virginia House of Burgesses and Fundamental Orders of Connecticut are examples of which of the following? </a:t>
            </a:r>
            <a:endParaRPr lang="en-US" sz="2000" dirty="0"/>
          </a:p>
          <a:p>
            <a:r>
              <a:rPr lang="en-US" sz="2000" dirty="0"/>
              <a:t>a. They were documents encouraging colonist to declare independence</a:t>
            </a:r>
          </a:p>
          <a:p>
            <a:r>
              <a:rPr lang="en-US" sz="2000" dirty="0"/>
              <a:t>b. They helped establish the principle of democracy in the colonies</a:t>
            </a:r>
          </a:p>
          <a:p>
            <a:r>
              <a:rPr lang="en-US" sz="2000" dirty="0"/>
              <a:t>c. Each document helped to establish the precedent of religious freedom</a:t>
            </a:r>
          </a:p>
          <a:p>
            <a:r>
              <a:rPr lang="en-US" sz="2000" dirty="0"/>
              <a:t>d. They were used to create a monarchy in the colonies. </a:t>
            </a:r>
          </a:p>
        </p:txBody>
      </p:sp>
      <p:sp>
        <p:nvSpPr>
          <p:cNvPr id="6" name="Content Placeholder 5"/>
          <p:cNvSpPr>
            <a:spLocks noGrp="1"/>
          </p:cNvSpPr>
          <p:nvPr>
            <p:ph sz="half" idx="2"/>
          </p:nvPr>
        </p:nvSpPr>
        <p:spPr>
          <a:xfrm>
            <a:off x="4975287" y="937419"/>
            <a:ext cx="3566160" cy="5059938"/>
          </a:xfrm>
        </p:spPr>
        <p:txBody>
          <a:bodyPr>
            <a:normAutofit fontScale="92500" lnSpcReduction="20000"/>
          </a:bodyPr>
          <a:lstStyle/>
          <a:p>
            <a:r>
              <a:rPr lang="en-US" b="1" dirty="0" smtClean="0"/>
              <a:t>What </a:t>
            </a:r>
            <a:r>
              <a:rPr lang="en-US" b="1" dirty="0"/>
              <a:t>was the political significance of the Virginia House of Burgesses?</a:t>
            </a:r>
            <a:endParaRPr lang="en-US" dirty="0"/>
          </a:p>
          <a:p>
            <a:r>
              <a:rPr lang="en-US" dirty="0"/>
              <a:t>a. The House of Burgesses was the first example of separation of church and state.</a:t>
            </a:r>
          </a:p>
          <a:p>
            <a:r>
              <a:rPr lang="en-US" dirty="0"/>
              <a:t>b. The House of Burgesses was the first example of religious tolerance.</a:t>
            </a:r>
          </a:p>
          <a:p>
            <a:r>
              <a:rPr lang="en-US" dirty="0"/>
              <a:t>c. The House of Burgesses was the first representative democracy in the colonies</a:t>
            </a:r>
          </a:p>
          <a:p>
            <a:r>
              <a:rPr lang="en-US" dirty="0"/>
              <a:t>d. The House of Burgesses was the first theocracy in the colonies</a:t>
            </a:r>
          </a:p>
          <a:p>
            <a:endParaRPr lang="en-US" dirty="0"/>
          </a:p>
        </p:txBody>
      </p:sp>
    </p:spTree>
    <p:extLst>
      <p:ext uri="{BB962C8B-B14F-4D97-AF65-F5344CB8AC3E}">
        <p14:creationId xmlns:p14="http://schemas.microsoft.com/office/powerpoint/2010/main" xmlns="" val="276525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solidFill>
                  <a:srgbClr val="FF0000"/>
                </a:solidFill>
                <a:latin typeface="Trebuchet MS" charset="0"/>
              </a:rPr>
              <a:t>Foldable</a:t>
            </a:r>
          </a:p>
        </p:txBody>
      </p:sp>
      <p:sp>
        <p:nvSpPr>
          <p:cNvPr id="16387" name="Content Placeholder 2"/>
          <p:cNvSpPr>
            <a:spLocks noGrp="1"/>
          </p:cNvSpPr>
          <p:nvPr>
            <p:ph idx="1"/>
          </p:nvPr>
        </p:nvSpPr>
        <p:spPr/>
        <p:txBody>
          <a:bodyPr/>
          <a:lstStyle/>
          <a:p>
            <a:pPr eaLnBrk="1" hangingPunct="1"/>
            <a:r>
              <a:rPr lang="en-US" dirty="0">
                <a:latin typeface="Georgia" charset="0"/>
              </a:rPr>
              <a:t>Create a foldable containing six of the founding </a:t>
            </a:r>
            <a:r>
              <a:rPr lang="en-US" dirty="0" smtClean="0">
                <a:latin typeface="Georgia" charset="0"/>
              </a:rPr>
              <a:t>documents (</a:t>
            </a:r>
            <a:r>
              <a:rPr lang="en-US" dirty="0" smtClean="0">
                <a:solidFill>
                  <a:srgbClr val="FF0000"/>
                </a:solidFill>
                <a:latin typeface="Georgia" charset="0"/>
              </a:rPr>
              <a:t>0f your choice</a:t>
            </a:r>
            <a:r>
              <a:rPr lang="en-US" dirty="0" smtClean="0">
                <a:latin typeface="Georgia" charset="0"/>
              </a:rPr>
              <a:t>).</a:t>
            </a:r>
            <a:endParaRPr lang="en-US" dirty="0">
              <a:latin typeface="Georgia" charset="0"/>
            </a:endParaRPr>
          </a:p>
          <a:p>
            <a:pPr eaLnBrk="1" hangingPunct="1"/>
            <a:r>
              <a:rPr lang="en-US" dirty="0">
                <a:latin typeface="Georgia" charset="0"/>
              </a:rPr>
              <a:t>In each segment you should include:</a:t>
            </a:r>
          </a:p>
          <a:p>
            <a:pPr lvl="1" eaLnBrk="1" hangingPunct="1"/>
            <a:r>
              <a:rPr lang="en-US" dirty="0">
                <a:latin typeface="Georgia" charset="0"/>
              </a:rPr>
              <a:t>Name of the document</a:t>
            </a:r>
          </a:p>
          <a:p>
            <a:pPr lvl="1" eaLnBrk="1" hangingPunct="1"/>
            <a:r>
              <a:rPr lang="en-US" dirty="0">
                <a:latin typeface="Georgia" charset="0"/>
              </a:rPr>
              <a:t>Date written</a:t>
            </a:r>
          </a:p>
          <a:p>
            <a:pPr lvl="1" eaLnBrk="1" hangingPunct="1"/>
            <a:r>
              <a:rPr lang="en-US" dirty="0">
                <a:latin typeface="Georgia" charset="0"/>
              </a:rPr>
              <a:t>An explanation of the impact of the document on America</a:t>
            </a:r>
            <a:r>
              <a:rPr lang="ja-JP" altLang="en-US" dirty="0">
                <a:latin typeface="Georgia" charset="0"/>
              </a:rPr>
              <a:t>’</a:t>
            </a:r>
            <a:r>
              <a:rPr lang="en-US" dirty="0">
                <a:latin typeface="Georgia" charset="0"/>
              </a:rPr>
              <a:t>s founding.</a:t>
            </a:r>
          </a:p>
          <a:p>
            <a:pPr lvl="2" eaLnBrk="1" hangingPunct="1"/>
            <a:r>
              <a:rPr lang="en-US" dirty="0">
                <a:latin typeface="Georgia" charset="0"/>
              </a:rPr>
              <a:t>How can you still see it in American society today?</a:t>
            </a:r>
          </a:p>
          <a:p>
            <a:pPr lvl="1" eaLnBrk="1" hangingPunct="1"/>
            <a:endParaRPr lang="en-US" dirty="0">
              <a:latin typeface="Georgia" charset="0"/>
            </a:endParaRPr>
          </a:p>
        </p:txBody>
      </p:sp>
    </p:spTree>
    <p:extLst>
      <p:ext uri="{BB962C8B-B14F-4D97-AF65-F5344CB8AC3E}">
        <p14:creationId xmlns:p14="http://schemas.microsoft.com/office/powerpoint/2010/main" xmlns="" val="392418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Trebuchet MS" charset="0"/>
              </a:rPr>
              <a:t>Reflection</a:t>
            </a:r>
          </a:p>
        </p:txBody>
      </p:sp>
      <p:sp>
        <p:nvSpPr>
          <p:cNvPr id="17411" name="Content Placeholder 2"/>
          <p:cNvSpPr>
            <a:spLocks noGrp="1"/>
          </p:cNvSpPr>
          <p:nvPr>
            <p:ph idx="1"/>
          </p:nvPr>
        </p:nvSpPr>
        <p:spPr/>
        <p:txBody>
          <a:bodyPr/>
          <a:lstStyle/>
          <a:p>
            <a:pPr eaLnBrk="1" hangingPunct="1">
              <a:buFont typeface="Georgia" charset="0"/>
              <a:buNone/>
            </a:pPr>
            <a:r>
              <a:rPr lang="en-US" dirty="0">
                <a:latin typeface="Georgia" charset="0"/>
                <a:hlinkClick r:id="rId2"/>
              </a:rPr>
              <a:t>Morgan Freeman on the Declaration of </a:t>
            </a:r>
            <a:r>
              <a:rPr lang="en-US" dirty="0" smtClean="0">
                <a:latin typeface="Georgia" charset="0"/>
                <a:hlinkClick r:id="rId2"/>
              </a:rPr>
              <a:t>Independence</a:t>
            </a:r>
            <a:endParaRPr lang="en-US" dirty="0">
              <a:latin typeface="Georgia" charset="0"/>
            </a:endParaRPr>
          </a:p>
          <a:p>
            <a:pPr eaLnBrk="1" hangingPunct="1">
              <a:buFont typeface="Georgia" charset="0"/>
              <a:buNone/>
            </a:pPr>
            <a:r>
              <a:rPr lang="en-US" dirty="0">
                <a:latin typeface="Georgia" charset="0"/>
              </a:rPr>
              <a:t>After watching the video answer the following in a paragraph or two</a:t>
            </a:r>
            <a:r>
              <a:rPr lang="en-US" dirty="0" smtClean="0">
                <a:latin typeface="Georgia" charset="0"/>
              </a:rPr>
              <a:t>.</a:t>
            </a:r>
            <a:endParaRPr lang="en-US" dirty="0">
              <a:latin typeface="Georgia" charset="0"/>
            </a:endParaRPr>
          </a:p>
          <a:p>
            <a:pPr eaLnBrk="1" hangingPunct="1"/>
            <a:r>
              <a:rPr lang="en-US" dirty="0">
                <a:latin typeface="Georgia" charset="0"/>
              </a:rPr>
              <a:t>Is the Declaration of Independence still relevant today? Why or why not?</a:t>
            </a:r>
          </a:p>
        </p:txBody>
      </p:sp>
    </p:spTree>
    <p:extLst>
      <p:ext uri="{BB962C8B-B14F-4D97-AF65-F5344CB8AC3E}">
        <p14:creationId xmlns:p14="http://schemas.microsoft.com/office/powerpoint/2010/main" xmlns="" val="3248974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a:latin typeface="Tw Cen MT" charset="0"/>
              </a:rPr>
              <a:t>Warm-Up</a:t>
            </a:r>
          </a:p>
        </p:txBody>
      </p:sp>
      <p:sp>
        <p:nvSpPr>
          <p:cNvPr id="13315" name="Content Placeholder 2"/>
          <p:cNvSpPr>
            <a:spLocks noGrp="1"/>
          </p:cNvSpPr>
          <p:nvPr>
            <p:ph sz="quarter" idx="1"/>
          </p:nvPr>
        </p:nvSpPr>
        <p:spPr>
          <a:xfrm>
            <a:off x="612775" y="1600200"/>
            <a:ext cx="8153400" cy="4495800"/>
          </a:xfrm>
        </p:spPr>
        <p:txBody>
          <a:bodyPr>
            <a:normAutofit fontScale="92500" lnSpcReduction="10000"/>
          </a:bodyPr>
          <a:lstStyle/>
          <a:p>
            <a:pPr eaLnBrk="1" hangingPunct="1"/>
            <a:r>
              <a:rPr lang="en-US" sz="2400" dirty="0">
                <a:latin typeface="Tw Cen MT" charset="0"/>
              </a:rPr>
              <a:t>Imagine the first day of school. You walk into the room and sit down. The teacher walks in and writes the rules on the board and then leaves. The first day almost everyone does there work and follows the rules. A week passes and each day you arrive and your assignment is written on the board, but your teacher never shows back up. By the end of the week, many of your classmates are goofing off and not finishing there work. At the end of the semester one or two people are doing their work and everyone else is either sleeping or talking. The teacher shows back up and starts writing everyone referrals.</a:t>
            </a:r>
          </a:p>
          <a:p>
            <a:pPr eaLnBrk="1" hangingPunct="1"/>
            <a:endParaRPr lang="en-US" sz="2400" dirty="0">
              <a:latin typeface="Tw Cen MT" charset="0"/>
            </a:endParaRPr>
          </a:p>
          <a:p>
            <a:pPr eaLnBrk="1" hangingPunct="1"/>
            <a:r>
              <a:rPr lang="en-US" sz="2400" dirty="0">
                <a:latin typeface="Tw Cen MT" charset="0"/>
              </a:rPr>
              <a:t>Is this fair? Why or why not. Respond in 4 – 5 Sentences</a:t>
            </a:r>
          </a:p>
        </p:txBody>
      </p:sp>
    </p:spTree>
    <p:extLst>
      <p:ext uri="{BB962C8B-B14F-4D97-AF65-F5344CB8AC3E}">
        <p14:creationId xmlns:p14="http://schemas.microsoft.com/office/powerpoint/2010/main" xmlns="" val="77784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Policy</a:t>
            </a:r>
            <a:endParaRPr lang="en-US" dirty="0"/>
          </a:p>
        </p:txBody>
      </p:sp>
      <p:sp>
        <p:nvSpPr>
          <p:cNvPr id="3" name="Content Placeholder 2"/>
          <p:cNvSpPr>
            <a:spLocks noGrp="1"/>
          </p:cNvSpPr>
          <p:nvPr>
            <p:ph idx="1"/>
          </p:nvPr>
        </p:nvSpPr>
        <p:spPr/>
        <p:txBody>
          <a:bodyPr/>
          <a:lstStyle/>
          <a:p>
            <a:r>
              <a:rPr lang="en-US" dirty="0" smtClean="0"/>
              <a:t>You will get a homework packet Monday and the will be due Friday the same week unless otherwise noted.</a:t>
            </a:r>
          </a:p>
          <a:p>
            <a:r>
              <a:rPr lang="en-US" dirty="0"/>
              <a:t>HW packets are due Fridays to avoid giving weekend homework and you can work at your own pace</a:t>
            </a:r>
            <a:r>
              <a:rPr lang="en-US" dirty="0" smtClean="0"/>
              <a:t>.</a:t>
            </a:r>
          </a:p>
          <a:p>
            <a:r>
              <a:rPr lang="en-US" dirty="0" smtClean="0"/>
              <a:t>Additionally, </a:t>
            </a:r>
            <a:r>
              <a:rPr lang="en-US" b="1" dirty="0" smtClean="0">
                <a:solidFill>
                  <a:srgbClr val="FF0000"/>
                </a:solidFill>
              </a:rPr>
              <a:t>each day </a:t>
            </a:r>
            <a:r>
              <a:rPr lang="en-US" dirty="0" smtClean="0"/>
              <a:t>you need to write questions for your </a:t>
            </a:r>
            <a:r>
              <a:rPr lang="en-US" dirty="0"/>
              <a:t>C</a:t>
            </a:r>
            <a:r>
              <a:rPr lang="en-US" dirty="0" smtClean="0"/>
              <a:t>ornell Notes for the day. This should take you about 10-15 minutes daily.</a:t>
            </a:r>
            <a:endParaRPr lang="en-US" dirty="0"/>
          </a:p>
          <a:p>
            <a:r>
              <a:rPr lang="en-US" b="1" u="sng" dirty="0" smtClean="0">
                <a:solidFill>
                  <a:srgbClr val="FF0000"/>
                </a:solidFill>
              </a:rPr>
              <a:t>HW packet #1 due this Friday, Sept. 4</a:t>
            </a:r>
            <a:r>
              <a:rPr lang="en-US" b="1" u="sng" baseline="30000" dirty="0" smtClean="0">
                <a:solidFill>
                  <a:srgbClr val="FF0000"/>
                </a:solidFill>
              </a:rPr>
              <a:t>th</a:t>
            </a:r>
            <a:r>
              <a:rPr lang="en-US" b="1" u="sng" dirty="0" smtClean="0">
                <a:solidFill>
                  <a:srgbClr val="FF0000"/>
                </a:solidFill>
              </a:rPr>
              <a:t>.</a:t>
            </a:r>
          </a:p>
        </p:txBody>
      </p:sp>
    </p:spTree>
    <p:extLst>
      <p:ext uri="{BB962C8B-B14F-4D97-AF65-F5344CB8AC3E}">
        <p14:creationId xmlns:p14="http://schemas.microsoft.com/office/powerpoint/2010/main" xmlns="" val="88405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Revolution</a:t>
            </a:r>
            <a:endParaRPr lang="en-US" dirty="0"/>
          </a:p>
        </p:txBody>
      </p:sp>
      <p:sp>
        <p:nvSpPr>
          <p:cNvPr id="3" name="Text Placeholder 2"/>
          <p:cNvSpPr>
            <a:spLocks noGrp="1"/>
          </p:cNvSpPr>
          <p:nvPr>
            <p:ph type="body" idx="1"/>
          </p:nvPr>
        </p:nvSpPr>
        <p:spPr/>
        <p:txBody>
          <a:bodyPr/>
          <a:lstStyle/>
          <a:p>
            <a:r>
              <a:rPr lang="en-US" dirty="0" smtClean="0"/>
              <a:t>EQ: What were the causes of the American Revolution?</a:t>
            </a:r>
            <a:endParaRPr lang="en-US" dirty="0"/>
          </a:p>
        </p:txBody>
      </p:sp>
    </p:spTree>
    <p:extLst>
      <p:ext uri="{BB962C8B-B14F-4D97-AF65-F5344CB8AC3E}">
        <p14:creationId xmlns:p14="http://schemas.microsoft.com/office/powerpoint/2010/main" xmlns="" val="131233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dirty="0">
                <a:effectLst>
                  <a:outerShdw blurRad="38100" dist="38100" dir="2700000" algn="tl">
                    <a:srgbClr val="DDDDDD"/>
                  </a:outerShdw>
                </a:effectLst>
                <a:latin typeface="Tw Cen MT" charset="0"/>
              </a:rPr>
              <a:t>Key Vocab</a:t>
            </a:r>
          </a:p>
        </p:txBody>
      </p:sp>
      <p:sp>
        <p:nvSpPr>
          <p:cNvPr id="3" name="Content Placeholder 2"/>
          <p:cNvSpPr>
            <a:spLocks noGrp="1"/>
          </p:cNvSpPr>
          <p:nvPr>
            <p:ph sz="quarter" idx="1"/>
          </p:nvPr>
        </p:nvSpPr>
        <p:spPr>
          <a:xfrm>
            <a:off x="612775" y="1600200"/>
            <a:ext cx="8153400" cy="4495800"/>
          </a:xfrm>
        </p:spPr>
        <p:txBody>
          <a:bodyPr/>
          <a:lstStyle/>
          <a:p>
            <a:pPr eaLnBrk="1" hangingPunct="1"/>
            <a:r>
              <a:rPr lang="en-US" sz="2800" b="1" dirty="0">
                <a:solidFill>
                  <a:srgbClr val="FF0000"/>
                </a:solidFill>
                <a:latin typeface="Tw Cen MT" charset="0"/>
              </a:rPr>
              <a:t>Mercantilism</a:t>
            </a:r>
            <a:r>
              <a:rPr lang="en-US" sz="2800" dirty="0">
                <a:latin typeface="Tw Cen MT" charset="0"/>
              </a:rPr>
              <a:t> – An business system where a country creates colonies and the colonies provide resources back to the home country</a:t>
            </a:r>
            <a:r>
              <a:rPr lang="en-US" sz="2800" dirty="0" smtClean="0">
                <a:latin typeface="Tw Cen MT" charset="0"/>
              </a:rPr>
              <a:t>. Places restrictions on Colonists!</a:t>
            </a:r>
            <a:endParaRPr lang="en-US" sz="2800" dirty="0">
              <a:latin typeface="Tw Cen MT" charset="0"/>
            </a:endParaRPr>
          </a:p>
          <a:p>
            <a:pPr eaLnBrk="1" hangingPunct="1"/>
            <a:r>
              <a:rPr lang="en-US" sz="2800" b="1" dirty="0">
                <a:solidFill>
                  <a:srgbClr val="FF0000"/>
                </a:solidFill>
                <a:latin typeface="Tw Cen MT" charset="0"/>
              </a:rPr>
              <a:t>Acts</a:t>
            </a:r>
            <a:r>
              <a:rPr lang="en-US" sz="2800" dirty="0">
                <a:latin typeface="Tw Cen MT" charset="0"/>
              </a:rPr>
              <a:t> – British laws</a:t>
            </a:r>
          </a:p>
          <a:p>
            <a:pPr eaLnBrk="1" hangingPunct="1"/>
            <a:r>
              <a:rPr lang="en-US" sz="2800" b="1" dirty="0">
                <a:solidFill>
                  <a:srgbClr val="FF0000"/>
                </a:solidFill>
                <a:latin typeface="Tw Cen MT" charset="0"/>
              </a:rPr>
              <a:t>Salutary Neglect </a:t>
            </a:r>
            <a:r>
              <a:rPr lang="en-US" sz="2800" dirty="0">
                <a:latin typeface="Tw Cen MT" charset="0"/>
              </a:rPr>
              <a:t>– Ignoring a colony and allowing it to govern itself.</a:t>
            </a:r>
          </a:p>
          <a:p>
            <a:pPr eaLnBrk="1" hangingPunct="1"/>
            <a:r>
              <a:rPr lang="en-US" sz="2800" dirty="0">
                <a:latin typeface="Tw Cen MT" charset="0"/>
              </a:rPr>
              <a:t> </a:t>
            </a:r>
            <a:r>
              <a:rPr lang="en-US" sz="2800" b="1" dirty="0">
                <a:solidFill>
                  <a:srgbClr val="FF0000"/>
                </a:solidFill>
                <a:latin typeface="Tw Cen MT" charset="0"/>
              </a:rPr>
              <a:t>Declaration</a:t>
            </a:r>
            <a:r>
              <a:rPr lang="en-US" sz="2800" dirty="0">
                <a:latin typeface="Tw Cen MT" charset="0"/>
              </a:rPr>
              <a:t> – A statement made to the public.</a:t>
            </a:r>
          </a:p>
          <a:p>
            <a:pPr eaLnBrk="1" hangingPunct="1"/>
            <a:endParaRPr lang="en-US" sz="2800" dirty="0">
              <a:latin typeface="Tw Cen MT" charset="0"/>
            </a:endParaRPr>
          </a:p>
          <a:p>
            <a:pPr eaLnBrk="1" hangingPunct="1"/>
            <a:endParaRPr lang="en-US" sz="2800" dirty="0">
              <a:latin typeface="Tw Cen MT" charset="0"/>
            </a:endParaRPr>
          </a:p>
        </p:txBody>
      </p:sp>
    </p:spTree>
    <p:extLst>
      <p:ext uri="{BB962C8B-B14F-4D97-AF65-F5344CB8AC3E}">
        <p14:creationId xmlns:p14="http://schemas.microsoft.com/office/powerpoint/2010/main" xmlns="" val="135287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hangingPunct="1"/>
            <a:r>
              <a:rPr lang="en-US" dirty="0" smtClean="0">
                <a:effectLst>
                  <a:outerShdw blurRad="38100" dist="38100" dir="2700000" algn="tl">
                    <a:srgbClr val="DDDDDD"/>
                  </a:outerShdw>
                </a:effectLst>
                <a:latin typeface="Tw Cen MT" charset="0"/>
              </a:rPr>
              <a:t>1. Salutary </a:t>
            </a:r>
            <a:r>
              <a:rPr lang="en-US" dirty="0">
                <a:effectLst>
                  <a:outerShdw blurRad="38100" dist="38100" dir="2700000" algn="tl">
                    <a:srgbClr val="DDDDDD"/>
                  </a:outerShdw>
                </a:effectLst>
                <a:latin typeface="Tw Cen MT" charset="0"/>
              </a:rPr>
              <a:t>Neglect (Ends 1763)</a:t>
            </a:r>
          </a:p>
        </p:txBody>
      </p:sp>
      <p:sp>
        <p:nvSpPr>
          <p:cNvPr id="3" name="Content Placeholder 2"/>
          <p:cNvSpPr>
            <a:spLocks noGrp="1"/>
          </p:cNvSpPr>
          <p:nvPr>
            <p:ph sz="quarter" idx="1"/>
          </p:nvPr>
        </p:nvSpPr>
        <p:spPr>
          <a:xfrm>
            <a:off x="658813" y="2286000"/>
            <a:ext cx="5295900" cy="3840163"/>
          </a:xfrm>
        </p:spPr>
        <p:txBody>
          <a:bodyPr>
            <a:normAutofit lnSpcReduction="10000"/>
          </a:bodyPr>
          <a:lstStyle/>
          <a:p>
            <a:pPr eaLnBrk="1" hangingPunct="1">
              <a:lnSpc>
                <a:spcPct val="80000"/>
              </a:lnSpc>
            </a:pPr>
            <a:r>
              <a:rPr lang="en-US" sz="2500" dirty="0">
                <a:latin typeface="Tw Cen MT" charset="0"/>
              </a:rPr>
              <a:t>When the government does not enforce laws and intentionally ignores the actions of it</a:t>
            </a:r>
            <a:r>
              <a:rPr lang="ja-JP" altLang="en-US" sz="2500" dirty="0">
                <a:latin typeface="Tw Cen MT" charset="0"/>
              </a:rPr>
              <a:t>’</a:t>
            </a:r>
            <a:r>
              <a:rPr lang="en-US" sz="2500" dirty="0">
                <a:latin typeface="Tw Cen MT" charset="0"/>
              </a:rPr>
              <a:t>s people. </a:t>
            </a:r>
          </a:p>
          <a:p>
            <a:pPr lvl="1" eaLnBrk="1" hangingPunct="1">
              <a:lnSpc>
                <a:spcPct val="80000"/>
              </a:lnSpc>
            </a:pPr>
            <a:r>
              <a:rPr lang="en-US" sz="2200" dirty="0">
                <a:latin typeface="Tw Cen MT" charset="0"/>
              </a:rPr>
              <a:t>Exactly what happened with Great Britain towards the colonies!</a:t>
            </a:r>
          </a:p>
          <a:p>
            <a:pPr eaLnBrk="1" hangingPunct="1">
              <a:lnSpc>
                <a:spcPct val="80000"/>
              </a:lnSpc>
            </a:pPr>
            <a:r>
              <a:rPr lang="en-US" sz="2500" dirty="0">
                <a:latin typeface="Tw Cen MT" charset="0"/>
              </a:rPr>
              <a:t>What laws were they not enforcing?</a:t>
            </a:r>
          </a:p>
          <a:p>
            <a:pPr lvl="1" eaLnBrk="1" hangingPunct="1">
              <a:lnSpc>
                <a:spcPct val="80000"/>
              </a:lnSpc>
            </a:pPr>
            <a:r>
              <a:rPr lang="en-US" sz="2200" b="1" dirty="0">
                <a:latin typeface="Tw Cen MT" charset="0"/>
              </a:rPr>
              <a:t>Navigation Acts (1600s)- </a:t>
            </a:r>
            <a:r>
              <a:rPr lang="en-US" sz="2200" dirty="0">
                <a:latin typeface="Tw Cen MT" charset="0"/>
              </a:rPr>
              <a:t>Laws stating colonies were only allowed to trade with England</a:t>
            </a:r>
          </a:p>
          <a:p>
            <a:pPr lvl="1" eaLnBrk="1" hangingPunct="1">
              <a:lnSpc>
                <a:spcPct val="80000"/>
              </a:lnSpc>
            </a:pPr>
            <a:r>
              <a:rPr lang="en-US" sz="2200" b="1" dirty="0">
                <a:latin typeface="Tw Cen MT" charset="0"/>
              </a:rPr>
              <a:t>Colonist do not follow this because </a:t>
            </a:r>
            <a:r>
              <a:rPr lang="en-US" sz="2200" dirty="0">
                <a:latin typeface="Tw Cen MT" charset="0"/>
              </a:rPr>
              <a:t>they wanted to trade with other nations for more </a:t>
            </a:r>
            <a:r>
              <a:rPr lang="en-US" sz="2200" dirty="0" smtClean="0">
                <a:latin typeface="Tw Cen MT" charset="0"/>
              </a:rPr>
              <a:t>$ (</a:t>
            </a:r>
            <a:r>
              <a:rPr lang="en-US" sz="2200" b="1" dirty="0" smtClean="0">
                <a:solidFill>
                  <a:srgbClr val="FF0000"/>
                </a:solidFill>
                <a:latin typeface="Tw Cen MT" charset="0"/>
              </a:rPr>
              <a:t>mercantilism</a:t>
            </a:r>
            <a:r>
              <a:rPr lang="en-US" dirty="0">
                <a:latin typeface="Tw Cen MT" charset="0"/>
              </a:rPr>
              <a:t>)</a:t>
            </a:r>
            <a:endParaRPr lang="en-US" sz="2200" dirty="0">
              <a:latin typeface="Tw Cen MT" charset="0"/>
            </a:endParaRPr>
          </a:p>
          <a:p>
            <a:pPr lvl="1" eaLnBrk="1" hangingPunct="1">
              <a:lnSpc>
                <a:spcPct val="80000"/>
              </a:lnSpc>
              <a:buFont typeface="Wingdings" charset="0"/>
              <a:buNone/>
            </a:pPr>
            <a:endParaRPr lang="en-US" sz="2200" dirty="0">
              <a:latin typeface="Tw Cen MT" charset="0"/>
            </a:endParaRPr>
          </a:p>
          <a:p>
            <a:pPr lvl="1" eaLnBrk="1" hangingPunct="1">
              <a:lnSpc>
                <a:spcPct val="80000"/>
              </a:lnSpc>
            </a:pPr>
            <a:endParaRPr lang="en-US" sz="2200" dirty="0">
              <a:latin typeface="Tw Cen MT" charset="0"/>
            </a:endParaRPr>
          </a:p>
        </p:txBody>
      </p:sp>
      <p:pic>
        <p:nvPicPr>
          <p:cNvPr id="15364" name="Picture 7" descr="http://www.holyhead.com/SHIP%20BY%20JETT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54713" y="2320925"/>
            <a:ext cx="2957512" cy="333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285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98525" y="747713"/>
            <a:ext cx="7772400" cy="1143000"/>
          </a:xfrm>
        </p:spPr>
        <p:txBody>
          <a:bodyPr>
            <a:normAutofit fontScale="90000"/>
          </a:bodyPr>
          <a:lstStyle/>
          <a:p>
            <a:pPr eaLnBrk="1" hangingPunct="1"/>
            <a:r>
              <a:rPr lang="en-US" sz="4000" dirty="0" smtClean="0">
                <a:effectLst>
                  <a:outerShdw blurRad="38100" dist="38100" dir="2700000" algn="tl">
                    <a:srgbClr val="DDDDDD"/>
                  </a:outerShdw>
                </a:effectLst>
                <a:latin typeface="Tw Cen MT" charset="0"/>
              </a:rPr>
              <a:t>2. French </a:t>
            </a:r>
            <a:r>
              <a:rPr lang="en-US" sz="4000" dirty="0">
                <a:effectLst>
                  <a:outerShdw blurRad="38100" dist="38100" dir="2700000" algn="tl">
                    <a:srgbClr val="DDDDDD"/>
                  </a:outerShdw>
                </a:effectLst>
                <a:latin typeface="Tw Cen MT" charset="0"/>
              </a:rPr>
              <a:t>and Indian War – 1754-1763</a:t>
            </a:r>
          </a:p>
        </p:txBody>
      </p:sp>
      <p:pic>
        <p:nvPicPr>
          <p:cNvPr id="16387" name="Picture 9" descr="French and Indian War"/>
          <p:cNvPicPr>
            <a:picLocks noGrp="1" noChangeAspect="1" noChangeArrowheads="1"/>
          </p:cNvPicPr>
          <p:nvPr>
            <p:ph type="clipArt" sz="half" idx="1"/>
          </p:nvPr>
        </p:nvPicPr>
        <p:blipFill>
          <a:blip r:embed="rId2">
            <a:extLst>
              <a:ext uri="{28A0092B-C50C-407E-A947-70E740481C1C}">
                <a14:useLocalDpi xmlns:a14="http://schemas.microsoft.com/office/drawing/2010/main" xmlns="" val="0"/>
              </a:ext>
            </a:extLst>
          </a:blip>
          <a:srcRect/>
          <a:stretch>
            <a:fillRect/>
          </a:stretch>
        </p:blipFill>
        <p:spPr>
          <a:xfrm>
            <a:off x="1600200" y="4114800"/>
            <a:ext cx="3810000" cy="2563813"/>
          </a:xfrm>
        </p:spPr>
      </p:pic>
      <p:sp>
        <p:nvSpPr>
          <p:cNvPr id="88068" name="Rectangle 4"/>
          <p:cNvSpPr>
            <a:spLocks noGrp="1" noChangeArrowheads="1"/>
          </p:cNvSpPr>
          <p:nvPr>
            <p:ph type="body" sz="half" idx="2"/>
          </p:nvPr>
        </p:nvSpPr>
        <p:spPr/>
        <p:txBody>
          <a:bodyPr>
            <a:normAutofit fontScale="92500"/>
          </a:bodyPr>
          <a:lstStyle/>
          <a:p>
            <a:pPr eaLnBrk="1" hangingPunct="1"/>
            <a:r>
              <a:rPr lang="en-US" sz="2800" dirty="0">
                <a:latin typeface="Tw Cen MT" charset="0"/>
              </a:rPr>
              <a:t>Fought between England &amp; France</a:t>
            </a:r>
          </a:p>
          <a:p>
            <a:pPr eaLnBrk="1" hangingPunct="1">
              <a:buFont typeface="Wingdings" charset="0"/>
              <a:buNone/>
            </a:pPr>
            <a:endParaRPr lang="en-US" sz="2800" dirty="0">
              <a:latin typeface="Tw Cen MT" charset="0"/>
            </a:endParaRPr>
          </a:p>
          <a:p>
            <a:pPr eaLnBrk="1" hangingPunct="1"/>
            <a:r>
              <a:rPr lang="en-US" sz="2800" dirty="0">
                <a:latin typeface="Tw Cen MT" charset="0"/>
              </a:rPr>
              <a:t>After winning, England had built up a large debt from the </a:t>
            </a:r>
            <a:r>
              <a:rPr lang="en-US" sz="2800" dirty="0" smtClean="0">
                <a:latin typeface="Tw Cen MT" charset="0"/>
              </a:rPr>
              <a:t>war</a:t>
            </a:r>
          </a:p>
          <a:p>
            <a:pPr eaLnBrk="1" hangingPunct="1"/>
            <a:r>
              <a:rPr lang="en-US" sz="2800" dirty="0" smtClean="0">
                <a:latin typeface="Tw Cen MT" charset="0"/>
              </a:rPr>
              <a:t>Colonies used to repay debt</a:t>
            </a:r>
            <a:endParaRPr lang="en-US" sz="2800" dirty="0">
              <a:latin typeface="Tw Cen MT" charset="0"/>
            </a:endParaRPr>
          </a:p>
        </p:txBody>
      </p:sp>
      <p:sp>
        <p:nvSpPr>
          <p:cNvPr id="16389" name="Rectangle 6"/>
          <p:cNvSpPr>
            <a:spLocks noChangeArrowheads="1"/>
          </p:cNvSpPr>
          <p:nvPr/>
        </p:nvSpPr>
        <p:spPr bwMode="auto">
          <a:xfrm>
            <a:off x="3348038" y="13192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pic>
        <p:nvPicPr>
          <p:cNvPr id="16390" name="Picture 5" descr="http://www.militaryheritage.com/images/mori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81200"/>
            <a:ext cx="244792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Rectangle 8"/>
          <p:cNvSpPr>
            <a:spLocks noChangeArrowheads="1"/>
          </p:cNvSpPr>
          <p:nvPr/>
        </p:nvSpPr>
        <p:spPr bwMode="auto">
          <a:xfrm>
            <a:off x="2547938" y="20669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112985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 to="" calcmode="lin" valueType="num">
                                      <p:cBhvr>
                                        <p:cTn id="7" dur="1" fill="hold"/>
                                        <p:tgtEl>
                                          <p:spTgt spid="8806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8068">
                                            <p:txEl>
                                              <p:pRg st="2" end="2"/>
                                            </p:txEl>
                                          </p:spTgt>
                                        </p:tgtEl>
                                        <p:attrNameLst>
                                          <p:attrName>style.visibility</p:attrName>
                                        </p:attrNameLst>
                                      </p:cBhvr>
                                      <p:to>
                                        <p:strVal val="visible"/>
                                      </p:to>
                                    </p:set>
                                    <p:anim to="" calcmode="lin" valueType="num">
                                      <p:cBhvr>
                                        <p:cTn id="12" dur="1" fill="hold"/>
                                        <p:tgtEl>
                                          <p:spTgt spid="88068">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8068">
                                            <p:txEl>
                                              <p:pRg st="3" end="3"/>
                                            </p:txEl>
                                          </p:spTgt>
                                        </p:tgtEl>
                                        <p:attrNameLst>
                                          <p:attrName>style.visibility</p:attrName>
                                        </p:attrNameLst>
                                      </p:cBhvr>
                                      <p:to>
                                        <p:strVal val="visible"/>
                                      </p:to>
                                    </p:set>
                                    <p:anim to="" calcmode="lin" valueType="num">
                                      <p:cBhvr>
                                        <p:cTn id="17" dur="1" fill="hold"/>
                                        <p:tgtEl>
                                          <p:spTgt spid="8806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98475" y="862013"/>
            <a:ext cx="8162925" cy="762000"/>
          </a:xfrm>
        </p:spPr>
        <p:txBody>
          <a:bodyPr>
            <a:normAutofit fontScale="90000"/>
          </a:bodyPr>
          <a:lstStyle/>
          <a:p>
            <a:pPr eaLnBrk="1" hangingPunct="1"/>
            <a:r>
              <a:rPr lang="en-US" dirty="0" smtClean="0">
                <a:effectLst>
                  <a:outerShdw blurRad="38100" dist="38100" dir="2700000" algn="tl">
                    <a:srgbClr val="DDDDDD"/>
                  </a:outerShdw>
                </a:effectLst>
                <a:latin typeface="Tw Cen MT" charset="0"/>
              </a:rPr>
              <a:t>3. Proclamation </a:t>
            </a:r>
            <a:r>
              <a:rPr lang="en-US" dirty="0">
                <a:effectLst>
                  <a:outerShdw blurRad="38100" dist="38100" dir="2700000" algn="tl">
                    <a:srgbClr val="DDDDDD"/>
                  </a:outerShdw>
                </a:effectLst>
                <a:latin typeface="Tw Cen MT" charset="0"/>
              </a:rPr>
              <a:t>of 1763</a:t>
            </a:r>
          </a:p>
        </p:txBody>
      </p:sp>
      <p:sp>
        <p:nvSpPr>
          <p:cNvPr id="89091" name="Rectangle 3"/>
          <p:cNvSpPr>
            <a:spLocks noGrp="1" noChangeArrowheads="1"/>
          </p:cNvSpPr>
          <p:nvPr>
            <p:ph type="body" sz="half" idx="1"/>
          </p:nvPr>
        </p:nvSpPr>
        <p:spPr>
          <a:xfrm>
            <a:off x="498475" y="1981200"/>
            <a:ext cx="3294063" cy="4114800"/>
          </a:xfrm>
        </p:spPr>
        <p:txBody>
          <a:bodyPr/>
          <a:lstStyle/>
          <a:p>
            <a:pPr eaLnBrk="1" hangingPunct="1">
              <a:lnSpc>
                <a:spcPct val="90000"/>
              </a:lnSpc>
            </a:pPr>
            <a:r>
              <a:rPr lang="en-US" sz="2800">
                <a:latin typeface="Tw Cen MT" charset="0"/>
              </a:rPr>
              <a:t>Created the Proclamation Line which forbade colonists from moving into the Ohio Valley</a:t>
            </a:r>
          </a:p>
          <a:p>
            <a:pPr eaLnBrk="1" hangingPunct="1">
              <a:lnSpc>
                <a:spcPct val="90000"/>
              </a:lnSpc>
              <a:buFont typeface="Wingdings" charset="0"/>
              <a:buNone/>
            </a:pPr>
            <a:endParaRPr lang="en-US" sz="2800">
              <a:latin typeface="Tw Cen MT" charset="0"/>
            </a:endParaRPr>
          </a:p>
          <a:p>
            <a:pPr eaLnBrk="1" hangingPunct="1">
              <a:lnSpc>
                <a:spcPct val="90000"/>
              </a:lnSpc>
            </a:pPr>
            <a:r>
              <a:rPr lang="en-US" sz="2800">
                <a:latin typeface="Tw Cen MT" charset="0"/>
              </a:rPr>
              <a:t>Further upset colonists</a:t>
            </a:r>
          </a:p>
          <a:p>
            <a:pPr eaLnBrk="1" hangingPunct="1">
              <a:lnSpc>
                <a:spcPct val="90000"/>
              </a:lnSpc>
            </a:pPr>
            <a:endParaRPr lang="en-US" sz="2800">
              <a:latin typeface="Tw Cen MT" charset="0"/>
            </a:endParaRPr>
          </a:p>
        </p:txBody>
      </p:sp>
      <p:pic>
        <p:nvPicPr>
          <p:cNvPr id="17412" name="Picture 7" descr="http://www.ambrosevideo.com/resources/docs/201.JPG"/>
          <p:cNvPicPr>
            <a:picLocks noGrp="1" noChangeAspect="1" noChangeArrowheads="1"/>
          </p:cNvPicPr>
          <p:nvPr>
            <p:ph type="clipArt" sz="half" idx="2"/>
          </p:nvPr>
        </p:nvPicPr>
        <p:blipFill>
          <a:blip r:embed="rId2">
            <a:extLst>
              <a:ext uri="{28A0092B-C50C-407E-A947-70E740481C1C}">
                <a14:useLocalDpi xmlns:a14="http://schemas.microsoft.com/office/drawing/2010/main" xmlns="" val="0"/>
              </a:ext>
            </a:extLst>
          </a:blip>
          <a:srcRect/>
          <a:stretch>
            <a:fillRect/>
          </a:stretch>
        </p:blipFill>
        <p:spPr>
          <a:xfrm>
            <a:off x="3792538" y="2308225"/>
            <a:ext cx="5230812" cy="4316413"/>
          </a:xfrm>
        </p:spPr>
      </p:pic>
      <p:sp>
        <p:nvSpPr>
          <p:cNvPr id="17413" name="Rectangle 6"/>
          <p:cNvSpPr>
            <a:spLocks noChangeArrowheads="1"/>
          </p:cNvSpPr>
          <p:nvPr/>
        </p:nvSpPr>
        <p:spPr bwMode="auto">
          <a:xfrm>
            <a:off x="1271588" y="7048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30058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to="" calcmode="lin" valueType="num">
                                      <p:cBhvr>
                                        <p:cTn id="7" dur="1" fill="hold"/>
                                        <p:tgtEl>
                                          <p:spTgt spid="890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 to="" calcmode="lin" valueType="num">
                                      <p:cBhvr>
                                        <p:cTn id="12" dur="1" fill="hold"/>
                                        <p:tgtEl>
                                          <p:spTgt spid="8909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76250" y="862013"/>
            <a:ext cx="8162925" cy="762000"/>
          </a:xfrm>
        </p:spPr>
        <p:txBody>
          <a:bodyPr>
            <a:normAutofit fontScale="90000"/>
          </a:bodyPr>
          <a:lstStyle/>
          <a:p>
            <a:pPr eaLnBrk="1" hangingPunct="1"/>
            <a:r>
              <a:rPr lang="en-US" dirty="0" smtClean="0">
                <a:effectLst>
                  <a:outerShdw blurRad="38100" dist="38100" dir="2700000" algn="tl">
                    <a:srgbClr val="DDDDDD"/>
                  </a:outerShdw>
                </a:effectLst>
                <a:latin typeface="Tw Cen MT" charset="0"/>
              </a:rPr>
              <a:t>4. Stamp </a:t>
            </a:r>
            <a:r>
              <a:rPr lang="en-US" dirty="0">
                <a:effectLst>
                  <a:outerShdw blurRad="38100" dist="38100" dir="2700000" algn="tl">
                    <a:srgbClr val="DDDDDD"/>
                  </a:outerShdw>
                </a:effectLst>
                <a:latin typeface="Tw Cen MT" charset="0"/>
              </a:rPr>
              <a:t>Act - 1765</a:t>
            </a:r>
          </a:p>
        </p:txBody>
      </p:sp>
      <p:pic>
        <p:nvPicPr>
          <p:cNvPr id="18435" name="Picture 7" descr="http://images.google.com/url?q=http://www.accessible.com/amcnty/images/DE/55.jpg&amp;sig=__pY7_UDwmLcpVTaayzwQjo6_3B_I="/>
          <p:cNvPicPr>
            <a:picLocks noGrp="1" noChangeAspect="1" noChangeArrowheads="1"/>
          </p:cNvPicPr>
          <p:nvPr>
            <p:ph type="clipArt" sz="half" idx="1"/>
          </p:nvPr>
        </p:nvPicPr>
        <p:blipFill>
          <a:blip r:embed="rId2">
            <a:extLst>
              <a:ext uri="{28A0092B-C50C-407E-A947-70E740481C1C}">
                <a14:useLocalDpi xmlns:a14="http://schemas.microsoft.com/office/drawing/2010/main" xmlns="" val="0"/>
              </a:ext>
            </a:extLst>
          </a:blip>
          <a:srcRect/>
          <a:stretch>
            <a:fillRect/>
          </a:stretch>
        </p:blipFill>
        <p:spPr>
          <a:xfrm>
            <a:off x="674688" y="2178050"/>
            <a:ext cx="3278187" cy="4191000"/>
          </a:xfrm>
        </p:spPr>
      </p:pic>
      <p:sp>
        <p:nvSpPr>
          <p:cNvPr id="90116" name="Rectangle 4"/>
          <p:cNvSpPr>
            <a:spLocks noGrp="1" noChangeArrowheads="1"/>
          </p:cNvSpPr>
          <p:nvPr>
            <p:ph type="body" sz="half" idx="2"/>
          </p:nvPr>
        </p:nvSpPr>
        <p:spPr/>
        <p:txBody>
          <a:bodyPr/>
          <a:lstStyle/>
          <a:p>
            <a:pPr eaLnBrk="1" hangingPunct="1">
              <a:lnSpc>
                <a:spcPct val="90000"/>
              </a:lnSpc>
            </a:pPr>
            <a:r>
              <a:rPr lang="en-US" sz="2800">
                <a:latin typeface="Tw Cen MT" charset="0"/>
              </a:rPr>
              <a:t>A special tax put on all paper goods in the colonies</a:t>
            </a:r>
          </a:p>
          <a:p>
            <a:pPr eaLnBrk="1" hangingPunct="1">
              <a:lnSpc>
                <a:spcPct val="90000"/>
              </a:lnSpc>
              <a:buFont typeface="Wingdings" charset="0"/>
              <a:buNone/>
            </a:pPr>
            <a:endParaRPr lang="en-US" sz="2800">
              <a:latin typeface="Tw Cen MT" charset="0"/>
            </a:endParaRPr>
          </a:p>
          <a:p>
            <a:pPr eaLnBrk="1" hangingPunct="1">
              <a:lnSpc>
                <a:spcPct val="90000"/>
              </a:lnSpc>
            </a:pPr>
            <a:r>
              <a:rPr lang="en-US" sz="2800">
                <a:latin typeface="Tw Cen MT" charset="0"/>
              </a:rPr>
              <a:t>Colonists refused to pay the tax and boycotted taxed items</a:t>
            </a:r>
          </a:p>
          <a:p>
            <a:pPr eaLnBrk="1" hangingPunct="1">
              <a:lnSpc>
                <a:spcPct val="90000"/>
              </a:lnSpc>
            </a:pPr>
            <a:endParaRPr lang="en-US" sz="2800">
              <a:latin typeface="Tw Cen MT" charset="0"/>
            </a:endParaRPr>
          </a:p>
        </p:txBody>
      </p:sp>
      <p:sp>
        <p:nvSpPr>
          <p:cNvPr id="18437" name="Rectangle 6"/>
          <p:cNvSpPr>
            <a:spLocks noChangeArrowheads="1"/>
          </p:cNvSpPr>
          <p:nvPr/>
        </p:nvSpPr>
        <p:spPr bwMode="auto">
          <a:xfrm>
            <a:off x="3186113" y="16573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800728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to="" calcmode="lin" valueType="num">
                                      <p:cBhvr>
                                        <p:cTn id="7" dur="1" fill="hold"/>
                                        <p:tgtEl>
                                          <p:spTgt spid="9011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0116">
                                            <p:txEl>
                                              <p:pRg st="2" end="2"/>
                                            </p:txEl>
                                          </p:spTgt>
                                        </p:tgtEl>
                                        <p:attrNameLst>
                                          <p:attrName>style.visibility</p:attrName>
                                        </p:attrNameLst>
                                      </p:cBhvr>
                                      <p:to>
                                        <p:strVal val="visible"/>
                                      </p:to>
                                    </p:set>
                                    <p:anim to="" calcmode="lin" valueType="num">
                                      <p:cBhvr>
                                        <p:cTn id="12" dur="1" fill="hold"/>
                                        <p:tgtEl>
                                          <p:spTgt spid="9011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r>
              <a:rPr lang="en-US" altLang="ja-JP" sz="4000" dirty="0" smtClean="0">
                <a:effectLst>
                  <a:outerShdw blurRad="38100" dist="38100" dir="2700000" algn="tl">
                    <a:srgbClr val="DDDDDD"/>
                  </a:outerShdw>
                </a:effectLst>
                <a:latin typeface="Tw Cen MT" charset="0"/>
              </a:rPr>
              <a:t>5.</a:t>
            </a:r>
            <a:r>
              <a:rPr lang="ja-JP" altLang="en-US" sz="4000" dirty="0" smtClean="0">
                <a:effectLst>
                  <a:outerShdw blurRad="38100" dist="38100" dir="2700000" algn="tl">
                    <a:srgbClr val="DDDDDD"/>
                  </a:outerShdw>
                </a:effectLst>
                <a:latin typeface="Tw Cen MT" charset="0"/>
              </a:rPr>
              <a:t>“</a:t>
            </a:r>
            <a:r>
              <a:rPr lang="en-US" sz="4000" dirty="0">
                <a:effectLst>
                  <a:outerShdw blurRad="38100" dist="38100" dir="2700000" algn="tl">
                    <a:srgbClr val="DDDDDD"/>
                  </a:outerShdw>
                </a:effectLst>
                <a:latin typeface="Tw Cen MT" charset="0"/>
              </a:rPr>
              <a:t>No Taxation without Representation</a:t>
            </a:r>
            <a:r>
              <a:rPr lang="ja-JP" altLang="en-US" sz="4000" dirty="0">
                <a:effectLst>
                  <a:outerShdw blurRad="38100" dist="38100" dir="2700000" algn="tl">
                    <a:srgbClr val="DDDDDD"/>
                  </a:outerShdw>
                </a:effectLst>
                <a:latin typeface="Tw Cen MT" charset="0"/>
              </a:rPr>
              <a:t>”</a:t>
            </a:r>
            <a:endParaRPr lang="en-US" sz="4000" dirty="0">
              <a:effectLst>
                <a:outerShdw blurRad="38100" dist="38100" dir="2700000" algn="tl">
                  <a:srgbClr val="DDDDDD"/>
                </a:outerShdw>
              </a:effectLst>
              <a:latin typeface="Tw Cen MT" charset="0"/>
            </a:endParaRPr>
          </a:p>
        </p:txBody>
      </p:sp>
      <p:sp>
        <p:nvSpPr>
          <p:cNvPr id="5" name="Content Placeholder 4"/>
          <p:cNvSpPr>
            <a:spLocks noGrp="1"/>
          </p:cNvSpPr>
          <p:nvPr>
            <p:ph sz="quarter" idx="1"/>
          </p:nvPr>
        </p:nvSpPr>
        <p:spPr>
          <a:xfrm>
            <a:off x="612775" y="1600200"/>
            <a:ext cx="8153400" cy="4495800"/>
          </a:xfrm>
        </p:spPr>
        <p:txBody>
          <a:bodyPr/>
          <a:lstStyle/>
          <a:p>
            <a:pPr eaLnBrk="1" hangingPunct="1"/>
            <a:r>
              <a:rPr lang="en-US" sz="2800">
                <a:latin typeface="Tw Cen MT" charset="0"/>
              </a:rPr>
              <a:t>Colonial statement that it was unfair for England to tax the colonies if the colonists didn</a:t>
            </a:r>
            <a:r>
              <a:rPr lang="ja-JP" altLang="en-US" sz="2800">
                <a:latin typeface="Tw Cen MT" charset="0"/>
              </a:rPr>
              <a:t>’</a:t>
            </a:r>
            <a:r>
              <a:rPr lang="en-US" sz="2800">
                <a:latin typeface="Tw Cen MT" charset="0"/>
              </a:rPr>
              <a:t>t have a say in the tax.</a:t>
            </a:r>
          </a:p>
        </p:txBody>
      </p:sp>
    </p:spTree>
    <p:extLst>
      <p:ext uri="{BB962C8B-B14F-4D97-AF65-F5344CB8AC3E}">
        <p14:creationId xmlns:p14="http://schemas.microsoft.com/office/powerpoint/2010/main" xmlns="" val="1619107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lossy-page1-800px-Boston_Massacre%2C_03-05-1770_-_NARA_-_518262_tif.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2057400"/>
            <a:ext cx="6172200"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534400" cy="1249362"/>
          </a:xfrm>
        </p:spPr>
        <p:txBody>
          <a:bodyPr>
            <a:normAutofit fontScale="90000"/>
          </a:bodyPr>
          <a:lstStyle/>
          <a:p>
            <a:pPr eaLnBrk="1" fontAlgn="auto" hangingPunct="1">
              <a:spcAft>
                <a:spcPts val="0"/>
              </a:spcAft>
              <a:defRPr/>
            </a:pPr>
            <a:r>
              <a:rPr lang="en-US" dirty="0" smtClean="0">
                <a:ea typeface="+mj-ea"/>
              </a:rPr>
              <a:t>What else do they do to make us angry?</a:t>
            </a:r>
            <a:endParaRPr lang="en-US" dirty="0">
              <a:ea typeface="+mj-ea"/>
            </a:endParaRPr>
          </a:p>
        </p:txBody>
      </p:sp>
      <p:sp>
        <p:nvSpPr>
          <p:cNvPr id="20484" name="Content Placeholder 2"/>
          <p:cNvSpPr>
            <a:spLocks noGrp="1"/>
          </p:cNvSpPr>
          <p:nvPr>
            <p:ph sz="quarter" idx="1"/>
          </p:nvPr>
        </p:nvSpPr>
        <p:spPr>
          <a:xfrm>
            <a:off x="457200" y="1295400"/>
            <a:ext cx="8229600" cy="4830763"/>
          </a:xfrm>
        </p:spPr>
        <p:txBody>
          <a:bodyPr/>
          <a:lstStyle/>
          <a:p>
            <a:pPr eaLnBrk="1" hangingPunct="1"/>
            <a:r>
              <a:rPr lang="en-US" u="sng">
                <a:latin typeface="Tw Cen MT" charset="0"/>
              </a:rPr>
              <a:t>Boston Massacre (1770) – British soldiers kill five colonists in a riot.</a:t>
            </a:r>
          </a:p>
        </p:txBody>
      </p:sp>
    </p:spTree>
    <p:extLst>
      <p:ext uri="{BB962C8B-B14F-4D97-AF65-F5344CB8AC3E}">
        <p14:creationId xmlns:p14="http://schemas.microsoft.com/office/powerpoint/2010/main" xmlns="" val="741748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1963" y="862013"/>
            <a:ext cx="8162925" cy="762000"/>
          </a:xfrm>
        </p:spPr>
        <p:txBody>
          <a:bodyPr>
            <a:normAutofit fontScale="90000"/>
          </a:bodyPr>
          <a:lstStyle/>
          <a:p>
            <a:pPr eaLnBrk="1" hangingPunct="1"/>
            <a:r>
              <a:rPr lang="en-US" dirty="0" smtClean="0">
                <a:effectLst>
                  <a:outerShdw blurRad="38100" dist="38100" dir="2700000" algn="tl">
                    <a:srgbClr val="DDDDDD"/>
                  </a:outerShdw>
                </a:effectLst>
                <a:latin typeface="Tw Cen MT" charset="0"/>
              </a:rPr>
              <a:t>6. Tea </a:t>
            </a:r>
            <a:r>
              <a:rPr lang="en-US" dirty="0">
                <a:effectLst>
                  <a:outerShdw blurRad="38100" dist="38100" dir="2700000" algn="tl">
                    <a:srgbClr val="DDDDDD"/>
                  </a:outerShdw>
                </a:effectLst>
                <a:latin typeface="Tw Cen MT" charset="0"/>
              </a:rPr>
              <a:t>Act - 1773</a:t>
            </a:r>
          </a:p>
        </p:txBody>
      </p:sp>
      <p:sp>
        <p:nvSpPr>
          <p:cNvPr id="91139" name="Rectangle 3"/>
          <p:cNvSpPr>
            <a:spLocks noGrp="1" noChangeArrowheads="1"/>
          </p:cNvSpPr>
          <p:nvPr>
            <p:ph type="body" sz="half" idx="1"/>
          </p:nvPr>
        </p:nvSpPr>
        <p:spPr>
          <a:xfrm>
            <a:off x="457200" y="1981200"/>
            <a:ext cx="3530600" cy="4114800"/>
          </a:xfrm>
        </p:spPr>
        <p:txBody>
          <a:bodyPr>
            <a:normAutofit fontScale="92500" lnSpcReduction="20000"/>
          </a:bodyPr>
          <a:lstStyle/>
          <a:p>
            <a:pPr eaLnBrk="1" hangingPunct="1"/>
            <a:r>
              <a:rPr lang="en-US" sz="2800">
                <a:latin typeface="Tw Cen MT" charset="0"/>
              </a:rPr>
              <a:t>Colonists were forced to buy all tea from the  British East India Company</a:t>
            </a:r>
          </a:p>
          <a:p>
            <a:pPr eaLnBrk="1" hangingPunct="1"/>
            <a:endParaRPr lang="en-US" sz="2800">
              <a:latin typeface="Tw Cen MT" charset="0"/>
            </a:endParaRPr>
          </a:p>
          <a:p>
            <a:pPr eaLnBrk="1" hangingPunct="1"/>
            <a:r>
              <a:rPr lang="en-US" sz="2800">
                <a:latin typeface="Tw Cen MT" charset="0"/>
              </a:rPr>
              <a:t>Colonies boycotted the tea</a:t>
            </a:r>
          </a:p>
          <a:p>
            <a:pPr eaLnBrk="1" hangingPunct="1"/>
            <a:endParaRPr lang="en-US" sz="2800">
              <a:latin typeface="Tw Cen MT" charset="0"/>
            </a:endParaRPr>
          </a:p>
          <a:p>
            <a:pPr eaLnBrk="1" hangingPunct="1"/>
            <a:r>
              <a:rPr lang="en-US" sz="2800">
                <a:latin typeface="Tw Cen MT" charset="0"/>
                <a:hlinkClick r:id="rId2"/>
              </a:rPr>
              <a:t>The Boston Tea Party</a:t>
            </a:r>
            <a:endParaRPr lang="en-US" sz="2800">
              <a:latin typeface="Tw Cen MT" charset="0"/>
            </a:endParaRPr>
          </a:p>
        </p:txBody>
      </p:sp>
      <p:pic>
        <p:nvPicPr>
          <p:cNvPr id="21508" name="Picture 7" descr="http://www.p4a.com/item_images/medium/17/35/29-01.jpg"/>
          <p:cNvPicPr>
            <a:picLocks noGrp="1" noChangeAspect="1" noChangeArrowheads="1"/>
          </p:cNvPicPr>
          <p:nvPr>
            <p:ph type="clipArt" sz="half" idx="2"/>
          </p:nvPr>
        </p:nvPicPr>
        <p:blipFill>
          <a:blip r:embed="rId3">
            <a:extLst>
              <a:ext uri="{28A0092B-C50C-407E-A947-70E740481C1C}">
                <a14:useLocalDpi xmlns:a14="http://schemas.microsoft.com/office/drawing/2010/main" xmlns="" val="0"/>
              </a:ext>
            </a:extLst>
          </a:blip>
          <a:srcRect/>
          <a:stretch>
            <a:fillRect/>
          </a:stretch>
        </p:blipFill>
        <p:spPr>
          <a:xfrm>
            <a:off x="3992563" y="2620963"/>
            <a:ext cx="5151437" cy="3670300"/>
          </a:xfrm>
        </p:spPr>
      </p:pic>
      <p:sp>
        <p:nvSpPr>
          <p:cNvPr id="21509" name="Rectangle 6"/>
          <p:cNvSpPr>
            <a:spLocks noChangeArrowheads="1"/>
          </p:cNvSpPr>
          <p:nvPr/>
        </p:nvSpPr>
        <p:spPr bwMode="auto">
          <a:xfrm>
            <a:off x="2800350" y="21669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3679409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to="" calcmode="lin" valueType="num">
                                      <p:cBhvr>
                                        <p:cTn id="7" dur="1" fill="hold"/>
                                        <p:tgtEl>
                                          <p:spTgt spid="9113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 to="" calcmode="lin" valueType="num">
                                      <p:cBhvr>
                                        <p:cTn id="12" dur="1" fill="hold"/>
                                        <p:tgtEl>
                                          <p:spTgt spid="9113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 to="" calcmode="lin" valueType="num">
                                      <p:cBhvr>
                                        <p:cTn id="17" dur="1" fill="hold"/>
                                        <p:tgtEl>
                                          <p:spTgt spid="9113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6075" y="862013"/>
            <a:ext cx="8162925" cy="762000"/>
          </a:xfrm>
        </p:spPr>
        <p:txBody>
          <a:bodyPr>
            <a:normAutofit fontScale="90000"/>
          </a:bodyPr>
          <a:lstStyle/>
          <a:p>
            <a:pPr eaLnBrk="1" hangingPunct="1"/>
            <a:r>
              <a:rPr lang="en-US" dirty="0" smtClean="0">
                <a:effectLst>
                  <a:outerShdw blurRad="38100" dist="38100" dir="2700000" algn="tl">
                    <a:srgbClr val="DDDDDD"/>
                  </a:outerShdw>
                </a:effectLst>
                <a:latin typeface="Tw Cen MT" charset="0"/>
              </a:rPr>
              <a:t>7.The </a:t>
            </a:r>
            <a:r>
              <a:rPr lang="en-US" dirty="0">
                <a:effectLst>
                  <a:outerShdw blurRad="38100" dist="38100" dir="2700000" algn="tl">
                    <a:srgbClr val="DDDDDD"/>
                  </a:outerShdw>
                </a:effectLst>
                <a:latin typeface="Tw Cen MT" charset="0"/>
              </a:rPr>
              <a:t>Boston Tea Party- 1773</a:t>
            </a:r>
          </a:p>
        </p:txBody>
      </p:sp>
      <p:pic>
        <p:nvPicPr>
          <p:cNvPr id="22531" name="Picture 7" descr="http://dc-mrg.english.ucsb.edu/WarnerTeach/E172/images/Boston.tea.party.1746.jpg"/>
          <p:cNvPicPr>
            <a:picLocks noGrp="1" noChangeAspect="1" noChangeArrowheads="1"/>
          </p:cNvPicPr>
          <p:nvPr>
            <p:ph type="clipArt" sz="half" idx="1"/>
          </p:nvPr>
        </p:nvPicPr>
        <p:blipFill>
          <a:blip r:embed="rId2">
            <a:extLst>
              <a:ext uri="{28A0092B-C50C-407E-A947-70E740481C1C}">
                <a14:useLocalDpi xmlns:a14="http://schemas.microsoft.com/office/drawing/2010/main" xmlns="" val="0"/>
              </a:ext>
            </a:extLst>
          </a:blip>
          <a:srcRect/>
          <a:stretch>
            <a:fillRect/>
          </a:stretch>
        </p:blipFill>
        <p:spPr>
          <a:xfrm>
            <a:off x="346075" y="1981200"/>
            <a:ext cx="4789488" cy="2895600"/>
          </a:xfrm>
        </p:spPr>
      </p:pic>
      <p:sp>
        <p:nvSpPr>
          <p:cNvPr id="92164" name="Rectangle 4"/>
          <p:cNvSpPr>
            <a:spLocks noGrp="1" noChangeArrowheads="1"/>
          </p:cNvSpPr>
          <p:nvPr>
            <p:ph type="body" sz="half" idx="2"/>
          </p:nvPr>
        </p:nvSpPr>
        <p:spPr/>
        <p:txBody>
          <a:bodyPr/>
          <a:lstStyle/>
          <a:p>
            <a:pPr eaLnBrk="1" hangingPunct="1"/>
            <a:r>
              <a:rPr lang="en-US" sz="2800">
                <a:latin typeface="Tw Cen MT" charset="0"/>
              </a:rPr>
              <a:t>In protest to the Tea Act, the Sons of Liberty (a protest group) destroyed British tea by throwing it into the harbor</a:t>
            </a:r>
          </a:p>
          <a:p>
            <a:pPr eaLnBrk="1" hangingPunct="1">
              <a:buFont typeface="Wingdings" charset="0"/>
              <a:buNone/>
            </a:pPr>
            <a:endParaRPr lang="en-US" sz="2800">
              <a:latin typeface="Tw Cen MT" charset="0"/>
            </a:endParaRPr>
          </a:p>
        </p:txBody>
      </p:sp>
      <p:sp>
        <p:nvSpPr>
          <p:cNvPr id="22533" name="Rectangle 6"/>
          <p:cNvSpPr>
            <a:spLocks noChangeArrowheads="1"/>
          </p:cNvSpPr>
          <p:nvPr/>
        </p:nvSpPr>
        <p:spPr bwMode="auto">
          <a:xfrm>
            <a:off x="1862138" y="17907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399841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 to="" calcmode="lin" valueType="num">
                                      <p:cBhvr>
                                        <p:cTn id="7" dur="1" fill="hold"/>
                                        <p:tgtEl>
                                          <p:spTgt spid="9216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Warm-up</a:t>
            </a:r>
            <a:endParaRPr lang="en-US" dirty="0"/>
          </a:p>
        </p:txBody>
      </p:sp>
      <p:sp>
        <p:nvSpPr>
          <p:cNvPr id="5" name="Content Placeholder 4"/>
          <p:cNvSpPr>
            <a:spLocks noGrp="1"/>
          </p:cNvSpPr>
          <p:nvPr>
            <p:ph idx="1"/>
          </p:nvPr>
        </p:nvSpPr>
        <p:spPr/>
        <p:txBody>
          <a:bodyPr/>
          <a:lstStyle/>
          <a:p>
            <a:pPr>
              <a:buNone/>
            </a:pPr>
            <a:r>
              <a:rPr lang="en-US" dirty="0" smtClean="0">
                <a:latin typeface="Corbel" charset="0"/>
              </a:rPr>
              <a:t>Answer the following questions in one paragraph:</a:t>
            </a:r>
          </a:p>
          <a:p>
            <a:pPr>
              <a:buNone/>
            </a:pPr>
            <a:r>
              <a:rPr lang="en-US" dirty="0" smtClean="0">
                <a:latin typeface="Corbel" charset="0"/>
              </a:rPr>
              <a:t>1.What </a:t>
            </a:r>
            <a:r>
              <a:rPr lang="en-US" dirty="0">
                <a:latin typeface="Corbel" charset="0"/>
              </a:rPr>
              <a:t>rights do you think people are born with? </a:t>
            </a:r>
          </a:p>
          <a:p>
            <a:pPr>
              <a:buNone/>
            </a:pPr>
            <a:r>
              <a:rPr lang="en-US" dirty="0">
                <a:latin typeface="Corbel" charset="0"/>
              </a:rPr>
              <a:t>2. Does it make more sense to divide up a </a:t>
            </a:r>
            <a:r>
              <a:rPr lang="en-US" dirty="0" smtClean="0">
                <a:latin typeface="Corbel" charset="0"/>
              </a:rPr>
              <a:t>govts </a:t>
            </a:r>
            <a:r>
              <a:rPr lang="en-US" dirty="0">
                <a:latin typeface="Corbel" charset="0"/>
              </a:rPr>
              <a:t>power between individuals or groups, or does it make more sense to have it all in one place? Why?</a:t>
            </a:r>
          </a:p>
          <a:p>
            <a:pPr>
              <a:buNone/>
            </a:pPr>
            <a:r>
              <a:rPr lang="en-US" dirty="0">
                <a:latin typeface="Corbel" charset="0"/>
              </a:rPr>
              <a:t>3. What do you think a </a:t>
            </a:r>
            <a:r>
              <a:rPr lang="en-US" dirty="0" smtClean="0">
                <a:latin typeface="Corbel" charset="0"/>
              </a:rPr>
              <a:t>govt </a:t>
            </a:r>
            <a:r>
              <a:rPr lang="en-US" dirty="0">
                <a:latin typeface="Corbel" charset="0"/>
              </a:rPr>
              <a:t>should do for its people? What do you think people should do for the </a:t>
            </a:r>
            <a:r>
              <a:rPr lang="en-US" dirty="0" smtClean="0">
                <a:latin typeface="Corbel" charset="0"/>
              </a:rPr>
              <a:t>govt</a:t>
            </a:r>
            <a:r>
              <a:rPr lang="en-US" dirty="0">
                <a:latin typeface="Corbel" charset="0"/>
              </a:rPr>
              <a:t>?</a:t>
            </a:r>
          </a:p>
          <a:p>
            <a:endParaRPr lang="en-US" dirty="0"/>
          </a:p>
        </p:txBody>
      </p:sp>
    </p:spTree>
    <p:extLst>
      <p:ext uri="{BB962C8B-B14F-4D97-AF65-F5344CB8AC3E}">
        <p14:creationId xmlns:p14="http://schemas.microsoft.com/office/powerpoint/2010/main" xmlns="" val="140692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2813" y="609600"/>
            <a:ext cx="7772400" cy="1143000"/>
          </a:xfrm>
        </p:spPr>
        <p:txBody>
          <a:bodyPr>
            <a:normAutofit fontScale="90000"/>
          </a:bodyPr>
          <a:lstStyle/>
          <a:p>
            <a:pPr eaLnBrk="1" hangingPunct="1"/>
            <a:r>
              <a:rPr lang="en-US" sz="4000" dirty="0" smtClean="0">
                <a:effectLst>
                  <a:outerShdw blurRad="38100" dist="38100" dir="2700000" algn="tl">
                    <a:srgbClr val="DDDDDD"/>
                  </a:outerShdw>
                </a:effectLst>
                <a:latin typeface="Tw Cen MT" charset="0"/>
              </a:rPr>
              <a:t>8. Intolerable</a:t>
            </a:r>
            <a:r>
              <a:rPr lang="en-US" sz="4000" dirty="0">
                <a:effectLst>
                  <a:outerShdw blurRad="38100" dist="38100" dir="2700000" algn="tl">
                    <a:srgbClr val="DDDDDD"/>
                  </a:outerShdw>
                </a:effectLst>
                <a:latin typeface="Tw Cen MT" charset="0"/>
              </a:rPr>
              <a:t>/Quartering Acts - 1774</a:t>
            </a:r>
          </a:p>
        </p:txBody>
      </p:sp>
      <p:sp>
        <p:nvSpPr>
          <p:cNvPr id="93187" name="Rectangle 3"/>
          <p:cNvSpPr>
            <a:spLocks noGrp="1" noChangeArrowheads="1"/>
          </p:cNvSpPr>
          <p:nvPr>
            <p:ph type="body" sz="half" idx="1"/>
          </p:nvPr>
        </p:nvSpPr>
        <p:spPr>
          <a:xfrm>
            <a:off x="444500" y="2071688"/>
            <a:ext cx="3887788" cy="4191000"/>
          </a:xfrm>
        </p:spPr>
        <p:txBody>
          <a:bodyPr>
            <a:normAutofit lnSpcReduction="10000"/>
          </a:bodyPr>
          <a:lstStyle/>
          <a:p>
            <a:pPr eaLnBrk="1" hangingPunct="1">
              <a:lnSpc>
                <a:spcPct val="90000"/>
              </a:lnSpc>
            </a:pPr>
            <a:r>
              <a:rPr lang="en-US" sz="2800" b="1" dirty="0">
                <a:solidFill>
                  <a:srgbClr val="FF0000"/>
                </a:solidFill>
                <a:latin typeface="Tw Cen MT" charset="0"/>
              </a:rPr>
              <a:t>England punished Boston for the Tea Party </a:t>
            </a:r>
            <a:r>
              <a:rPr lang="en-US" sz="2800" dirty="0">
                <a:latin typeface="Tw Cen MT" charset="0"/>
              </a:rPr>
              <a:t>by closing Boston</a:t>
            </a:r>
            <a:r>
              <a:rPr lang="ja-JP" altLang="en-US" sz="2800" dirty="0">
                <a:latin typeface="Tw Cen MT" charset="0"/>
              </a:rPr>
              <a:t>’</a:t>
            </a:r>
            <a:r>
              <a:rPr lang="en-US" sz="2800" dirty="0">
                <a:latin typeface="Tw Cen MT" charset="0"/>
              </a:rPr>
              <a:t>s harbor and taking away civil liberties</a:t>
            </a:r>
          </a:p>
          <a:p>
            <a:pPr eaLnBrk="1" hangingPunct="1">
              <a:lnSpc>
                <a:spcPct val="90000"/>
              </a:lnSpc>
            </a:pPr>
            <a:r>
              <a:rPr lang="en-US" sz="2800" dirty="0">
                <a:latin typeface="Tw Cen MT" charset="0"/>
              </a:rPr>
              <a:t>Quartering Acts forced Boston residents to allow soldiers to live in their homes.</a:t>
            </a:r>
          </a:p>
        </p:txBody>
      </p:sp>
      <p:pic>
        <p:nvPicPr>
          <p:cNvPr id="23556" name="Picture 9" descr="http://www.teachnet.ie/jheffernan/2005/images/Joinordie.jpg"/>
          <p:cNvPicPr>
            <a:picLocks noGrp="1" noChangeAspect="1" noChangeArrowheads="1"/>
          </p:cNvPicPr>
          <p:nvPr>
            <p:ph type="clipArt" sz="half" idx="2"/>
          </p:nvPr>
        </p:nvPicPr>
        <p:blipFill>
          <a:blip r:embed="rId2">
            <a:extLst>
              <a:ext uri="{28A0092B-C50C-407E-A947-70E740481C1C}">
                <a14:useLocalDpi xmlns:a14="http://schemas.microsoft.com/office/drawing/2010/main" xmlns="" val="0"/>
              </a:ext>
            </a:extLst>
          </a:blip>
          <a:srcRect/>
          <a:stretch>
            <a:fillRect/>
          </a:stretch>
        </p:blipFill>
        <p:spPr>
          <a:xfrm>
            <a:off x="4332288" y="3086100"/>
            <a:ext cx="4691062" cy="3176588"/>
          </a:xfrm>
        </p:spPr>
      </p:pic>
      <p:sp>
        <p:nvSpPr>
          <p:cNvPr id="23557" name="Rectangle 6"/>
          <p:cNvSpPr>
            <a:spLocks noChangeArrowheads="1"/>
          </p:cNvSpPr>
          <p:nvPr/>
        </p:nvSpPr>
        <p:spPr bwMode="auto">
          <a:xfrm>
            <a:off x="2286000" y="1752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spTree>
    <p:extLst>
      <p:ext uri="{BB962C8B-B14F-4D97-AF65-F5344CB8AC3E}">
        <p14:creationId xmlns:p14="http://schemas.microsoft.com/office/powerpoint/2010/main" xmlns="" val="351025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to="" calcmode="lin" valueType="num">
                                      <p:cBhvr>
                                        <p:cTn id="7" dur="1" fill="hold"/>
                                        <p:tgtEl>
                                          <p:spTgt spid="931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 to="" calcmode="lin" valueType="num">
                                      <p:cBhvr>
                                        <p:cTn id="12" dur="1" fill="hold"/>
                                        <p:tgtEl>
                                          <p:spTgt spid="9318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55763" y="341313"/>
            <a:ext cx="7032625" cy="1490662"/>
          </a:xfrm>
        </p:spPr>
        <p:txBody>
          <a:bodyPr>
            <a:normAutofit fontScale="90000"/>
          </a:bodyPr>
          <a:lstStyle/>
          <a:p>
            <a:pPr eaLnBrk="1" hangingPunct="1"/>
            <a:r>
              <a:rPr lang="en-US" dirty="0" smtClean="0">
                <a:solidFill>
                  <a:srgbClr val="FF0000"/>
                </a:solidFill>
                <a:effectLst>
                  <a:outerShdw blurRad="38100" dist="38100" dir="2700000" algn="tl">
                    <a:srgbClr val="DDDDDD"/>
                  </a:outerShdw>
                </a:effectLst>
                <a:latin typeface="Tw Cen MT" charset="0"/>
              </a:rPr>
              <a:t>What do the Colonist do?</a:t>
            </a:r>
            <a:r>
              <a:rPr lang="en-US" dirty="0" smtClean="0">
                <a:effectLst>
                  <a:outerShdw blurRad="38100" dist="38100" dir="2700000" algn="tl">
                    <a:srgbClr val="DDDDDD"/>
                  </a:outerShdw>
                </a:effectLst>
                <a:latin typeface="Tw Cen MT" charset="0"/>
              </a:rPr>
              <a:t/>
            </a:r>
            <a:br>
              <a:rPr lang="en-US" dirty="0" smtClean="0">
                <a:effectLst>
                  <a:outerShdw blurRad="38100" dist="38100" dir="2700000" algn="tl">
                    <a:srgbClr val="DDDDDD"/>
                  </a:outerShdw>
                </a:effectLst>
                <a:latin typeface="Tw Cen MT" charset="0"/>
              </a:rPr>
            </a:br>
            <a:r>
              <a:rPr lang="en-US" dirty="0" smtClean="0">
                <a:effectLst>
                  <a:outerShdw blurRad="38100" dist="38100" dir="2700000" algn="tl">
                    <a:srgbClr val="DDDDDD"/>
                  </a:outerShdw>
                </a:effectLst>
                <a:latin typeface="Tw Cen MT" charset="0"/>
              </a:rPr>
              <a:t>Second </a:t>
            </a:r>
            <a:r>
              <a:rPr lang="en-US" dirty="0">
                <a:effectLst>
                  <a:outerShdw blurRad="38100" dist="38100" dir="2700000" algn="tl">
                    <a:srgbClr val="DDDDDD"/>
                  </a:outerShdw>
                </a:effectLst>
                <a:latin typeface="Tw Cen MT" charset="0"/>
              </a:rPr>
              <a:t>Continental Congress -1776</a:t>
            </a:r>
          </a:p>
        </p:txBody>
      </p:sp>
      <p:sp>
        <p:nvSpPr>
          <p:cNvPr id="94212" name="Rectangle 4"/>
          <p:cNvSpPr>
            <a:spLocks noGrp="1" noChangeArrowheads="1"/>
          </p:cNvSpPr>
          <p:nvPr>
            <p:ph type="body" sz="half" idx="2"/>
          </p:nvPr>
        </p:nvSpPr>
        <p:spPr>
          <a:xfrm>
            <a:off x="4903788" y="2101850"/>
            <a:ext cx="3979862" cy="3733800"/>
          </a:xfrm>
        </p:spPr>
        <p:txBody>
          <a:bodyPr/>
          <a:lstStyle/>
          <a:p>
            <a:pPr eaLnBrk="1" hangingPunct="1">
              <a:lnSpc>
                <a:spcPct val="90000"/>
              </a:lnSpc>
            </a:pPr>
            <a:r>
              <a:rPr lang="en-US" sz="2800">
                <a:latin typeface="Tw Cen MT" charset="0"/>
              </a:rPr>
              <a:t>Jefferson writes the Declaration of Independence which explains why the colonies want to separate from England</a:t>
            </a:r>
          </a:p>
        </p:txBody>
      </p:sp>
      <p:sp>
        <p:nvSpPr>
          <p:cNvPr id="24580" name="Rectangle 6"/>
          <p:cNvSpPr>
            <a:spLocks noChangeArrowheads="1"/>
          </p:cNvSpPr>
          <p:nvPr/>
        </p:nvSpPr>
        <p:spPr bwMode="auto">
          <a:xfrm>
            <a:off x="1924050" y="1457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latin typeface="Calisto MT" charset="0"/>
            </a:endParaRPr>
          </a:p>
        </p:txBody>
      </p:sp>
      <p:pic>
        <p:nvPicPr>
          <p:cNvPr id="24581" name="Picture 8" descr="http://worldroots.com/brigitte/gifs/thomasjef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676400"/>
            <a:ext cx="2819400" cy="338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Img461547470" descr="Declaration Committee"/>
          <p:cNvPicPr>
            <a:picLocks noGrp="1" noChangeAspect="1" noChangeArrowheads="1"/>
          </p:cNvPicPr>
          <p:nvPr>
            <p:ph type="clipArt" sz="half" idx="1"/>
          </p:nvPr>
        </p:nvPicPr>
        <p:blipFill>
          <a:blip r:embed="rId3">
            <a:extLst>
              <a:ext uri="{28A0092B-C50C-407E-A947-70E740481C1C}">
                <a14:useLocalDpi xmlns:a14="http://schemas.microsoft.com/office/drawing/2010/main" xmlns="" val="0"/>
              </a:ext>
            </a:extLst>
          </a:blip>
          <a:srcRect/>
          <a:stretch>
            <a:fillRect/>
          </a:stretch>
        </p:blipFill>
        <p:spPr>
          <a:xfrm>
            <a:off x="1371600" y="3810000"/>
            <a:ext cx="3810000" cy="2836863"/>
          </a:xfrm>
        </p:spPr>
      </p:pic>
    </p:spTree>
    <p:extLst>
      <p:ext uri="{BB962C8B-B14F-4D97-AF65-F5344CB8AC3E}">
        <p14:creationId xmlns:p14="http://schemas.microsoft.com/office/powerpoint/2010/main" xmlns="" val="363703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 to="" calcmode="lin" valueType="num">
                                      <p:cBhvr>
                                        <p:cTn id="7" dur="1" fill="hold"/>
                                        <p:tgtEl>
                                          <p:spTgt spid="942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20675" y="230925"/>
            <a:ext cx="8162925" cy="1570888"/>
          </a:xfrm>
        </p:spPr>
        <p:txBody>
          <a:bodyPr>
            <a:normAutofit fontScale="90000"/>
          </a:bodyPr>
          <a:lstStyle/>
          <a:p>
            <a:pPr eaLnBrk="1" hangingPunct="1"/>
            <a:r>
              <a:rPr lang="en-US" sz="4000" i="1" dirty="0" smtClean="0">
                <a:solidFill>
                  <a:srgbClr val="FF0000"/>
                </a:solidFill>
                <a:effectLst>
                  <a:outerShdw blurRad="38100" dist="38100" dir="2700000" algn="tl">
                    <a:srgbClr val="DDDDDD"/>
                  </a:outerShdw>
                </a:effectLst>
                <a:latin typeface="Tw Cen MT" charset="0"/>
              </a:rPr>
              <a:t>What do the Colonists do?</a:t>
            </a:r>
            <a:br>
              <a:rPr lang="en-US" sz="4000" i="1" dirty="0" smtClean="0">
                <a:solidFill>
                  <a:srgbClr val="FF0000"/>
                </a:solidFill>
                <a:effectLst>
                  <a:outerShdw blurRad="38100" dist="38100" dir="2700000" algn="tl">
                    <a:srgbClr val="DDDDDD"/>
                  </a:outerShdw>
                </a:effectLst>
                <a:latin typeface="Tw Cen MT" charset="0"/>
              </a:rPr>
            </a:br>
            <a:r>
              <a:rPr lang="en-US" sz="4000" i="1" dirty="0" smtClean="0">
                <a:effectLst>
                  <a:outerShdw blurRad="38100" dist="38100" dir="2700000" algn="tl">
                    <a:srgbClr val="DDDDDD"/>
                  </a:outerShdw>
                </a:effectLst>
                <a:latin typeface="Tw Cen MT" charset="0"/>
              </a:rPr>
              <a:t>Common </a:t>
            </a:r>
            <a:r>
              <a:rPr lang="en-US" sz="4000" i="1" dirty="0">
                <a:effectLst>
                  <a:outerShdw blurRad="38100" dist="38100" dir="2700000" algn="tl">
                    <a:srgbClr val="DDDDDD"/>
                  </a:outerShdw>
                </a:effectLst>
                <a:latin typeface="Tw Cen MT" charset="0"/>
              </a:rPr>
              <a:t>Sense</a:t>
            </a:r>
            <a:r>
              <a:rPr lang="en-US" sz="4000" dirty="0">
                <a:effectLst>
                  <a:outerShdw blurRad="38100" dist="38100" dir="2700000" algn="tl">
                    <a:srgbClr val="DDDDDD"/>
                  </a:outerShdw>
                </a:effectLst>
                <a:latin typeface="Tw Cen MT" charset="0"/>
              </a:rPr>
              <a:t/>
            </a:r>
            <a:br>
              <a:rPr lang="en-US" sz="4000" dirty="0">
                <a:effectLst>
                  <a:outerShdw blurRad="38100" dist="38100" dir="2700000" algn="tl">
                    <a:srgbClr val="DDDDDD"/>
                  </a:outerShdw>
                </a:effectLst>
                <a:latin typeface="Tw Cen MT" charset="0"/>
              </a:rPr>
            </a:br>
            <a:r>
              <a:rPr lang="en-US" sz="4000" dirty="0">
                <a:effectLst>
                  <a:outerShdw blurRad="38100" dist="38100" dir="2700000" algn="tl">
                    <a:srgbClr val="DDDDDD"/>
                  </a:outerShdw>
                </a:effectLst>
                <a:latin typeface="Tw Cen MT" charset="0"/>
              </a:rPr>
              <a:t>by Thomas Paine</a:t>
            </a:r>
            <a:endParaRPr lang="en-US" sz="4000" i="1" dirty="0">
              <a:effectLst>
                <a:outerShdw blurRad="38100" dist="38100" dir="2700000" algn="tl">
                  <a:srgbClr val="DDDDDD"/>
                </a:outerShdw>
              </a:effectLst>
              <a:latin typeface="Tw Cen MT" charset="0"/>
            </a:endParaRPr>
          </a:p>
        </p:txBody>
      </p:sp>
      <p:sp>
        <p:nvSpPr>
          <p:cNvPr id="97283" name="Rectangle 3"/>
          <p:cNvSpPr>
            <a:spLocks noGrp="1" noChangeArrowheads="1"/>
          </p:cNvSpPr>
          <p:nvPr>
            <p:ph sz="quarter" idx="1"/>
          </p:nvPr>
        </p:nvSpPr>
        <p:spPr>
          <a:xfrm>
            <a:off x="3246438" y="1884363"/>
            <a:ext cx="5237162" cy="4078287"/>
          </a:xfrm>
        </p:spPr>
        <p:txBody>
          <a:bodyPr>
            <a:normAutofit/>
          </a:bodyPr>
          <a:lstStyle/>
          <a:p>
            <a:pPr eaLnBrk="1" hangingPunct="1"/>
            <a:r>
              <a:rPr lang="en-US" sz="2600">
                <a:latin typeface="Tw Cen MT" charset="0"/>
              </a:rPr>
              <a:t>Main Points</a:t>
            </a:r>
          </a:p>
          <a:p>
            <a:pPr lvl="1" eaLnBrk="1" hangingPunct="1"/>
            <a:r>
              <a:rPr lang="en-US">
                <a:latin typeface="Tw Cen MT" charset="0"/>
              </a:rPr>
              <a:t>The colonies are too far away and too big for England to rule.</a:t>
            </a:r>
          </a:p>
          <a:p>
            <a:pPr lvl="1" eaLnBrk="1" hangingPunct="1"/>
            <a:r>
              <a:rPr lang="en-US">
                <a:latin typeface="Tw Cen MT" charset="0"/>
              </a:rPr>
              <a:t>Colonies would be better off without England</a:t>
            </a:r>
          </a:p>
          <a:p>
            <a:pPr lvl="1" eaLnBrk="1" hangingPunct="1"/>
            <a:endParaRPr lang="en-US">
              <a:latin typeface="Tw Cen MT" charset="0"/>
            </a:endParaRPr>
          </a:p>
          <a:p>
            <a:pPr eaLnBrk="1" hangingPunct="1"/>
            <a:r>
              <a:rPr lang="en-US" sz="2600">
                <a:latin typeface="Tw Cen MT" charset="0"/>
              </a:rPr>
              <a:t>Persuaded many colonists that is was time to separate from England</a:t>
            </a:r>
          </a:p>
        </p:txBody>
      </p:sp>
      <p:pic>
        <p:nvPicPr>
          <p:cNvPr id="25605"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33588"/>
            <a:ext cx="3113088" cy="482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903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to="" calcmode="lin" valueType="num">
                                      <p:cBhvr>
                                        <p:cTn id="7" dur="1" fill="hold"/>
                                        <p:tgtEl>
                                          <p:spTgt spid="9728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7283">
                                            <p:txEl>
                                              <p:pRg st="1" end="1"/>
                                            </p:txEl>
                                          </p:spTgt>
                                        </p:tgtEl>
                                        <p:attrNameLst>
                                          <p:attrName>style.visibility</p:attrName>
                                        </p:attrNameLst>
                                      </p:cBhvr>
                                      <p:to>
                                        <p:strVal val="visible"/>
                                      </p:to>
                                    </p:set>
                                    <p:anim to="" calcmode="lin" valueType="num">
                                      <p:cBhvr>
                                        <p:cTn id="10" dur="1" fill="hold"/>
                                        <p:tgtEl>
                                          <p:spTgt spid="9728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 to="" calcmode="lin" valueType="num">
                                      <p:cBhvr>
                                        <p:cTn id="13" dur="1" fill="hold"/>
                                        <p:tgtEl>
                                          <p:spTgt spid="97283">
                                            <p:txEl>
                                              <p:pRg st="2" end="2"/>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7283">
                                            <p:txEl>
                                              <p:pRg st="4" end="4"/>
                                            </p:txEl>
                                          </p:spTgt>
                                        </p:tgtEl>
                                        <p:attrNameLst>
                                          <p:attrName>style.visibility</p:attrName>
                                        </p:attrNameLst>
                                      </p:cBhvr>
                                      <p:to>
                                        <p:strVal val="visible"/>
                                      </p:to>
                                    </p:set>
                                    <p:anim to="" calcmode="lin" valueType="num">
                                      <p:cBhvr>
                                        <p:cTn id="18" dur="1" fill="hold"/>
                                        <p:tgtEl>
                                          <p:spTgt spid="972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a:latin typeface="Tw Cen MT" charset="0"/>
              </a:rPr>
              <a:t>Finally….INDEPENDENCE!!</a:t>
            </a:r>
          </a:p>
        </p:txBody>
      </p:sp>
      <p:sp>
        <p:nvSpPr>
          <p:cNvPr id="26627" name="Content Placeholder 2"/>
          <p:cNvSpPr>
            <a:spLocks noGrp="1"/>
          </p:cNvSpPr>
          <p:nvPr>
            <p:ph sz="quarter" idx="1"/>
          </p:nvPr>
        </p:nvSpPr>
        <p:spPr>
          <a:xfrm>
            <a:off x="457200" y="1600200"/>
            <a:ext cx="4114800" cy="4648200"/>
          </a:xfrm>
        </p:spPr>
        <p:txBody>
          <a:bodyPr/>
          <a:lstStyle/>
          <a:p>
            <a:pPr eaLnBrk="1" hangingPunct="1"/>
            <a:r>
              <a:rPr lang="en-US">
                <a:latin typeface="Tw Cen MT" charset="0"/>
              </a:rPr>
              <a:t>We</a:t>
            </a:r>
            <a:r>
              <a:rPr lang="ja-JP" altLang="en-US">
                <a:latin typeface="Tw Cen MT" charset="0"/>
              </a:rPr>
              <a:t>’</a:t>
            </a:r>
            <a:r>
              <a:rPr lang="en-US">
                <a:latin typeface="Tw Cen MT" charset="0"/>
              </a:rPr>
              <a:t>d had enough. </a:t>
            </a:r>
          </a:p>
          <a:p>
            <a:pPr eaLnBrk="1" hangingPunct="1"/>
            <a:r>
              <a:rPr lang="en-US" u="sng">
                <a:latin typeface="Tw Cen MT" charset="0"/>
              </a:rPr>
              <a:t>The Declaration of Independence (1776)</a:t>
            </a:r>
          </a:p>
          <a:p>
            <a:pPr lvl="1" eaLnBrk="1" hangingPunct="1">
              <a:buFont typeface="Wingdings 2" charset="0"/>
              <a:buNone/>
            </a:pPr>
            <a:endParaRPr lang="en-US" u="sng">
              <a:latin typeface="Tw Cen MT" charset="0"/>
            </a:endParaRPr>
          </a:p>
          <a:p>
            <a:pPr eaLnBrk="1" hangingPunct="1"/>
            <a:r>
              <a:rPr lang="en-US" u="sng">
                <a:latin typeface="Tw Cen MT" charset="0"/>
              </a:rPr>
              <a:t>Revolutionary War (1775 – 1783)</a:t>
            </a:r>
          </a:p>
          <a:p>
            <a:pPr eaLnBrk="1" hangingPunct="1"/>
            <a:r>
              <a:rPr lang="en-US" u="sng">
                <a:latin typeface="Tw Cen MT" charset="0"/>
              </a:rPr>
              <a:t>We win. British lose.</a:t>
            </a:r>
          </a:p>
        </p:txBody>
      </p:sp>
      <p:pic>
        <p:nvPicPr>
          <p:cNvPr id="26628" name="Picture 3" descr="declaration.bmp"/>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3113" y="1219200"/>
            <a:ext cx="4560887"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4954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Ticket</a:t>
            </a:r>
            <a:endParaRPr lang="en-US" dirty="0"/>
          </a:p>
        </p:txBody>
      </p:sp>
      <p:sp>
        <p:nvSpPr>
          <p:cNvPr id="5" name="Content Placeholder 4"/>
          <p:cNvSpPr>
            <a:spLocks noGrp="1"/>
          </p:cNvSpPr>
          <p:nvPr>
            <p:ph sz="half" idx="1"/>
          </p:nvPr>
        </p:nvSpPr>
        <p:spPr>
          <a:xfrm>
            <a:off x="914400" y="1231602"/>
            <a:ext cx="3566160" cy="6388933"/>
          </a:xfrm>
        </p:spPr>
        <p:txBody>
          <a:bodyPr>
            <a:normAutofit fontScale="70000" lnSpcReduction="20000"/>
          </a:bodyPr>
          <a:lstStyle/>
          <a:p>
            <a:r>
              <a:rPr lang="en-US" sz="2600" b="1" dirty="0"/>
              <a:t>Why did many American colonists oppose the British system of mercantilism? </a:t>
            </a:r>
            <a:endParaRPr lang="en-US" sz="2600" dirty="0"/>
          </a:p>
          <a:p>
            <a:r>
              <a:rPr lang="en-US" sz="2600" dirty="0"/>
              <a:t>a. It placed quotas on immigration.</a:t>
            </a:r>
          </a:p>
          <a:p>
            <a:r>
              <a:rPr lang="en-US" sz="2600" dirty="0"/>
              <a:t>b. It discouraged the export of raw materials to England.</a:t>
            </a:r>
          </a:p>
          <a:p>
            <a:r>
              <a:rPr lang="en-US" sz="2600" dirty="0"/>
              <a:t>c. It placed restrictions on trading and forced the colonies to support Great Britain. </a:t>
            </a:r>
          </a:p>
          <a:p>
            <a:r>
              <a:rPr lang="en-US" sz="2600" dirty="0"/>
              <a:t>d. It encouraged colonial manufacturing</a:t>
            </a:r>
          </a:p>
          <a:p>
            <a:endParaRPr lang="en-US" dirty="0"/>
          </a:p>
        </p:txBody>
      </p:sp>
      <p:sp>
        <p:nvSpPr>
          <p:cNvPr id="6" name="Content Placeholder 5"/>
          <p:cNvSpPr>
            <a:spLocks noGrp="1"/>
          </p:cNvSpPr>
          <p:nvPr>
            <p:ph sz="half" idx="2"/>
          </p:nvPr>
        </p:nvSpPr>
        <p:spPr>
          <a:xfrm>
            <a:off x="4994528" y="1371600"/>
            <a:ext cx="4149472" cy="5055821"/>
          </a:xfrm>
        </p:spPr>
        <p:txBody>
          <a:bodyPr>
            <a:normAutofit fontScale="70000" lnSpcReduction="20000"/>
          </a:bodyPr>
          <a:lstStyle/>
          <a:p>
            <a:r>
              <a:rPr lang="en-US" sz="2600" b="1" dirty="0"/>
              <a:t>How did the Stamp Act, the Tea Act, and the Intolerable Acts encourage American colonists to consider revolution against British rule?</a:t>
            </a:r>
            <a:endParaRPr lang="en-US" sz="2600" dirty="0"/>
          </a:p>
          <a:p>
            <a:r>
              <a:rPr lang="en-US" sz="2600" dirty="0"/>
              <a:t>a. by ignoring American representatives in Parliament on issues of taxes levied in the American colonies</a:t>
            </a:r>
          </a:p>
          <a:p>
            <a:r>
              <a:rPr lang="en-US" sz="2600" dirty="0"/>
              <a:t>b. by raising taxes in the American colonies without granting the colonies any representation in Parliament</a:t>
            </a:r>
          </a:p>
          <a:p>
            <a:r>
              <a:rPr lang="en-US" sz="2600" dirty="0"/>
              <a:t>c. by representing an effort in Britain to end the slave trade in the colonies</a:t>
            </a:r>
          </a:p>
          <a:p>
            <a:r>
              <a:rPr lang="en-US" sz="2600" dirty="0"/>
              <a:t>d. by revealing the British plan to expand the American colonies farther west on the continent</a:t>
            </a:r>
          </a:p>
          <a:p>
            <a:endParaRPr lang="en-US" dirty="0"/>
          </a:p>
        </p:txBody>
      </p:sp>
    </p:spTree>
    <p:extLst>
      <p:ext uri="{BB962C8B-B14F-4D97-AF65-F5344CB8AC3E}">
        <p14:creationId xmlns:p14="http://schemas.microsoft.com/office/powerpoint/2010/main" xmlns="" val="4139149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a:latin typeface="Tw Cen MT" charset="0"/>
              </a:rPr>
              <a:t>Reflection</a:t>
            </a:r>
          </a:p>
        </p:txBody>
      </p:sp>
      <p:sp>
        <p:nvSpPr>
          <p:cNvPr id="27651" name="Content Placeholder 2"/>
          <p:cNvSpPr>
            <a:spLocks noGrp="1"/>
          </p:cNvSpPr>
          <p:nvPr>
            <p:ph sz="quarter" idx="1"/>
          </p:nvPr>
        </p:nvSpPr>
        <p:spPr>
          <a:xfrm>
            <a:off x="612775" y="1600200"/>
            <a:ext cx="8153400" cy="4495800"/>
          </a:xfrm>
        </p:spPr>
        <p:txBody>
          <a:bodyPr>
            <a:normAutofit lnSpcReduction="10000"/>
          </a:bodyPr>
          <a:lstStyle/>
          <a:p>
            <a:pPr>
              <a:buFont typeface="Wingdings" charset="0"/>
              <a:buNone/>
            </a:pPr>
            <a:r>
              <a:rPr lang="en-US" dirty="0" smtClean="0">
                <a:latin typeface="Tw Cen MT" charset="0"/>
              </a:rPr>
              <a:t>Break Up Letter to the King/Queen</a:t>
            </a:r>
            <a:endParaRPr lang="en-US" dirty="0">
              <a:latin typeface="Tw Cen MT" charset="0"/>
            </a:endParaRPr>
          </a:p>
          <a:p>
            <a:r>
              <a:rPr lang="en-US" dirty="0"/>
              <a:t>Write a </a:t>
            </a:r>
            <a:r>
              <a:rPr lang="en-US" dirty="0" smtClean="0"/>
              <a:t>half-page letter </a:t>
            </a:r>
            <a:r>
              <a:rPr lang="en-US" dirty="0"/>
              <a:t>to King George (or if you’re a guy and would rather break up with Queen Georgia that’s fine too) explaining why you are dumping him</a:t>
            </a:r>
            <a:r>
              <a:rPr lang="en-US" dirty="0" smtClean="0"/>
              <a:t>.</a:t>
            </a:r>
            <a:endParaRPr lang="en-US" dirty="0"/>
          </a:p>
          <a:p>
            <a:r>
              <a:rPr lang="en-US" dirty="0"/>
              <a:t>Write it like you mean it! You  must use </a:t>
            </a:r>
            <a:r>
              <a:rPr lang="en-US" b="1" u="sng" dirty="0"/>
              <a:t>at least three specific reasons</a:t>
            </a:r>
            <a:r>
              <a:rPr lang="en-US" dirty="0"/>
              <a:t> why the colonists actually “broke up” with England. You can turn them into modern-day situations if you want to. (For instance, “You take all my money and never buy me any presents!”</a:t>
            </a:r>
            <a:r>
              <a:rPr lang="en-US" dirty="0" smtClean="0"/>
              <a:t>)</a:t>
            </a:r>
          </a:p>
          <a:p>
            <a:r>
              <a:rPr lang="en-US" dirty="0" smtClean="0"/>
              <a:t>Be creative!!!</a:t>
            </a:r>
            <a:endParaRPr lang="en-US" dirty="0"/>
          </a:p>
          <a:p>
            <a:pPr>
              <a:buFont typeface="Wingdings" charset="0"/>
              <a:buNone/>
            </a:pPr>
            <a:endParaRPr lang="en-US" dirty="0">
              <a:latin typeface="Tw Cen MT" charset="0"/>
            </a:endParaRPr>
          </a:p>
        </p:txBody>
      </p:sp>
    </p:spTree>
    <p:extLst>
      <p:ext uri="{BB962C8B-B14F-4D97-AF65-F5344CB8AC3E}">
        <p14:creationId xmlns:p14="http://schemas.microsoft.com/office/powerpoint/2010/main" xmlns="" val="211732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a:t>
            </a:r>
            <a:endParaRPr lang="en-US" dirty="0"/>
          </a:p>
        </p:txBody>
      </p:sp>
      <p:sp>
        <p:nvSpPr>
          <p:cNvPr id="3" name="Content Placeholder 2"/>
          <p:cNvSpPr>
            <a:spLocks noGrp="1"/>
          </p:cNvSpPr>
          <p:nvPr>
            <p:ph idx="1"/>
          </p:nvPr>
        </p:nvSpPr>
        <p:spPr/>
        <p:txBody>
          <a:bodyPr/>
          <a:lstStyle/>
          <a:p>
            <a:r>
              <a:rPr lang="en-US" dirty="0" smtClean="0"/>
              <a:t>You have 20 minutes to complete this quiz. </a:t>
            </a:r>
          </a:p>
          <a:p>
            <a:r>
              <a:rPr lang="en-US" dirty="0"/>
              <a:t>Y</a:t>
            </a:r>
            <a:r>
              <a:rPr lang="en-US" dirty="0" smtClean="0"/>
              <a:t>ou may not:</a:t>
            </a:r>
          </a:p>
          <a:p>
            <a:pPr lvl="1"/>
            <a:r>
              <a:rPr lang="en-US" dirty="0" smtClean="0"/>
              <a:t>Use your notes</a:t>
            </a:r>
          </a:p>
          <a:p>
            <a:pPr lvl="1"/>
            <a:r>
              <a:rPr lang="en-US" dirty="0" smtClean="0"/>
              <a:t>Talk</a:t>
            </a:r>
          </a:p>
          <a:p>
            <a:pPr lvl="1"/>
            <a:r>
              <a:rPr lang="en-US" dirty="0" smtClean="0"/>
              <a:t>Use technology</a:t>
            </a:r>
          </a:p>
          <a:p>
            <a:r>
              <a:rPr lang="en-US" dirty="0" smtClean="0"/>
              <a:t>Keep your eyes on your own paper!</a:t>
            </a:r>
          </a:p>
          <a:p>
            <a:r>
              <a:rPr lang="en-US" dirty="0" smtClean="0"/>
              <a:t>Violators will get a zero!</a:t>
            </a:r>
            <a:endParaRPr lang="en-US" dirty="0"/>
          </a:p>
        </p:txBody>
      </p:sp>
    </p:spTree>
    <p:extLst>
      <p:ext uri="{BB962C8B-B14F-4D97-AF65-F5344CB8AC3E}">
        <p14:creationId xmlns:p14="http://schemas.microsoft.com/office/powerpoint/2010/main" xmlns="" val="3993400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Text Placeholder 2"/>
          <p:cNvSpPr>
            <a:spLocks noGrp="1"/>
          </p:cNvSpPr>
          <p:nvPr>
            <p:ph type="body" idx="1"/>
          </p:nvPr>
        </p:nvSpPr>
        <p:spPr/>
        <p:txBody>
          <a:bodyPr/>
          <a:lstStyle/>
          <a:p>
            <a:r>
              <a:rPr lang="en-US" dirty="0" smtClean="0"/>
              <a:t>EQ: What were the strengths and weaknesses of the A of C?</a:t>
            </a:r>
            <a:endParaRPr lang="en-US" dirty="0"/>
          </a:p>
        </p:txBody>
      </p:sp>
    </p:spTree>
    <p:extLst>
      <p:ext uri="{BB962C8B-B14F-4D97-AF65-F5344CB8AC3E}">
        <p14:creationId xmlns:p14="http://schemas.microsoft.com/office/powerpoint/2010/main" xmlns="" val="497116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latin typeface="Calibri" charset="0"/>
              </a:rPr>
              <a:t>Key Vocab</a:t>
            </a:r>
          </a:p>
        </p:txBody>
      </p:sp>
      <p:sp>
        <p:nvSpPr>
          <p:cNvPr id="8195" name="Content Placeholder 2"/>
          <p:cNvSpPr>
            <a:spLocks noGrp="1"/>
          </p:cNvSpPr>
          <p:nvPr>
            <p:ph idx="1"/>
          </p:nvPr>
        </p:nvSpPr>
        <p:spPr/>
        <p:txBody>
          <a:bodyPr/>
          <a:lstStyle/>
          <a:p>
            <a:pPr eaLnBrk="1" hangingPunct="1"/>
            <a:r>
              <a:rPr lang="en-US" b="1" dirty="0">
                <a:solidFill>
                  <a:srgbClr val="FF0000"/>
                </a:solidFill>
                <a:latin typeface="Constantia" charset="0"/>
              </a:rPr>
              <a:t>Confederation </a:t>
            </a:r>
            <a:r>
              <a:rPr lang="en-US" dirty="0">
                <a:latin typeface="Constantia" charset="0"/>
              </a:rPr>
              <a:t>– A loose group of states with a weak central government.</a:t>
            </a:r>
          </a:p>
          <a:p>
            <a:pPr eaLnBrk="1" hangingPunct="1"/>
            <a:r>
              <a:rPr lang="en-US" b="1" dirty="0">
                <a:solidFill>
                  <a:srgbClr val="FF0000"/>
                </a:solidFill>
                <a:latin typeface="Constantia" charset="0"/>
              </a:rPr>
              <a:t>Rebellion</a:t>
            </a:r>
            <a:r>
              <a:rPr lang="en-US" dirty="0">
                <a:latin typeface="Constantia" charset="0"/>
              </a:rPr>
              <a:t> – Armed resistance against the ruling government.</a:t>
            </a:r>
          </a:p>
          <a:p>
            <a:pPr eaLnBrk="1" hangingPunct="1"/>
            <a:r>
              <a:rPr lang="en-US" b="1" dirty="0">
                <a:solidFill>
                  <a:srgbClr val="FF0000"/>
                </a:solidFill>
                <a:latin typeface="Constantia" charset="0"/>
              </a:rPr>
              <a:t>Central Government</a:t>
            </a:r>
            <a:r>
              <a:rPr lang="en-US" dirty="0">
                <a:latin typeface="Constantia" charset="0"/>
              </a:rPr>
              <a:t> – Government for the whole nation.</a:t>
            </a:r>
          </a:p>
          <a:p>
            <a:pPr eaLnBrk="1" hangingPunct="1"/>
            <a:r>
              <a:rPr lang="en-US" b="1" dirty="0">
                <a:solidFill>
                  <a:srgbClr val="FF0000"/>
                </a:solidFill>
                <a:latin typeface="Constantia" charset="0"/>
              </a:rPr>
              <a:t>Federalism</a:t>
            </a:r>
            <a:r>
              <a:rPr lang="en-US" dirty="0">
                <a:latin typeface="Constantia" charset="0"/>
              </a:rPr>
              <a:t> – The separation of power between state and federal government.</a:t>
            </a:r>
          </a:p>
          <a:p>
            <a:pPr eaLnBrk="1" hangingPunct="1"/>
            <a:endParaRPr lang="en-US" dirty="0">
              <a:latin typeface="Constantia" charset="0"/>
            </a:endParaRPr>
          </a:p>
        </p:txBody>
      </p:sp>
    </p:spTree>
    <p:extLst>
      <p:ext uri="{BB962C8B-B14F-4D97-AF65-F5344CB8AC3E}">
        <p14:creationId xmlns:p14="http://schemas.microsoft.com/office/powerpoint/2010/main" xmlns="" val="3650069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atin typeface="Calibri" charset="0"/>
              </a:rPr>
              <a:t>AoC Timeline</a:t>
            </a:r>
          </a:p>
        </p:txBody>
      </p:sp>
      <p:sp>
        <p:nvSpPr>
          <p:cNvPr id="9219" name="Content Placeholder 2"/>
          <p:cNvSpPr>
            <a:spLocks noGrp="1"/>
          </p:cNvSpPr>
          <p:nvPr>
            <p:ph idx="1"/>
          </p:nvPr>
        </p:nvSpPr>
        <p:spPr/>
        <p:txBody>
          <a:bodyPr>
            <a:normAutofit fontScale="92500" lnSpcReduction="20000"/>
          </a:bodyPr>
          <a:lstStyle/>
          <a:p>
            <a:pPr eaLnBrk="1" hangingPunct="1"/>
            <a:r>
              <a:rPr lang="en-US" dirty="0">
                <a:latin typeface="Constantia" charset="0"/>
              </a:rPr>
              <a:t>Articles of Confederation - 1777</a:t>
            </a:r>
          </a:p>
          <a:p>
            <a:pPr lvl="1" eaLnBrk="1" hangingPunct="1"/>
            <a:r>
              <a:rPr lang="en-US" dirty="0">
                <a:latin typeface="Constantia" charset="0"/>
              </a:rPr>
              <a:t>Sets up a new government. Gives the Continental Congress the authority to manage the War and make deals with other nations.</a:t>
            </a:r>
          </a:p>
          <a:p>
            <a:pPr lvl="1" eaLnBrk="1" hangingPunct="1"/>
            <a:r>
              <a:rPr lang="en-US" b="1" u="sng" dirty="0">
                <a:solidFill>
                  <a:srgbClr val="FF0000"/>
                </a:solidFill>
                <a:latin typeface="Constantia" charset="0"/>
              </a:rPr>
              <a:t>Intentionally makes the central government weak – result of fear that there could be another king</a:t>
            </a:r>
            <a:r>
              <a:rPr lang="en-US" dirty="0" smtClean="0">
                <a:latin typeface="Constantia" charset="0"/>
              </a:rPr>
              <a:t>.</a:t>
            </a:r>
          </a:p>
          <a:p>
            <a:pPr lvl="1" eaLnBrk="1" hangingPunct="1"/>
            <a:r>
              <a:rPr lang="en-US" dirty="0" smtClean="0">
                <a:latin typeface="Constantia" charset="0"/>
              </a:rPr>
              <a:t>Power given to the states!!!!</a:t>
            </a:r>
            <a:endParaRPr lang="en-US" dirty="0">
              <a:latin typeface="Constantia" charset="0"/>
            </a:endParaRPr>
          </a:p>
          <a:p>
            <a:pPr lvl="2" eaLnBrk="1" hangingPunct="1"/>
            <a:r>
              <a:rPr lang="en-US" sz="1500" b="1" dirty="0">
                <a:solidFill>
                  <a:srgbClr val="FF0000"/>
                </a:solidFill>
                <a:latin typeface="Constantia" charset="0"/>
              </a:rPr>
              <a:t>No Executive Branch(President</a:t>
            </a:r>
            <a:r>
              <a:rPr lang="en-US" sz="1500" b="1" dirty="0">
                <a:latin typeface="Constantia" charset="0"/>
              </a:rPr>
              <a:t>)</a:t>
            </a:r>
            <a:r>
              <a:rPr lang="en-US" sz="1500" dirty="0">
                <a:latin typeface="Constantia" charset="0"/>
              </a:rPr>
              <a:t> </a:t>
            </a:r>
          </a:p>
          <a:p>
            <a:pPr lvl="2" eaLnBrk="1" hangingPunct="1">
              <a:buFont typeface="Wingdings 2" charset="0"/>
              <a:buNone/>
            </a:pPr>
            <a:r>
              <a:rPr lang="en-US" sz="1500" dirty="0">
                <a:latin typeface="Constantia" charset="0"/>
              </a:rPr>
              <a:t>	to carry out the laws</a:t>
            </a:r>
          </a:p>
          <a:p>
            <a:pPr lvl="2" eaLnBrk="1" hangingPunct="1"/>
            <a:r>
              <a:rPr lang="en-US" sz="1500" b="1" dirty="0">
                <a:solidFill>
                  <a:srgbClr val="FF0000"/>
                </a:solidFill>
                <a:latin typeface="Constantia" charset="0"/>
              </a:rPr>
              <a:t>No National Court system </a:t>
            </a:r>
          </a:p>
          <a:p>
            <a:pPr lvl="2" eaLnBrk="1" hangingPunct="1">
              <a:buFont typeface="Wingdings 2" charset="0"/>
              <a:buNone/>
            </a:pPr>
            <a:r>
              <a:rPr lang="en-US" sz="1500" dirty="0">
                <a:latin typeface="Constantia" charset="0"/>
              </a:rPr>
              <a:t>	to settle disputes between states</a:t>
            </a:r>
          </a:p>
          <a:p>
            <a:pPr lvl="2" eaLnBrk="1" hangingPunct="1"/>
            <a:r>
              <a:rPr lang="en-US" sz="1500" b="1" dirty="0">
                <a:solidFill>
                  <a:srgbClr val="FF0000"/>
                </a:solidFill>
                <a:latin typeface="Constantia" charset="0"/>
              </a:rPr>
              <a:t>Congress did not have the power to tax</a:t>
            </a:r>
          </a:p>
          <a:p>
            <a:pPr lvl="2" eaLnBrk="1" hangingPunct="1"/>
            <a:r>
              <a:rPr lang="en-US" sz="1500" b="1" dirty="0">
                <a:solidFill>
                  <a:srgbClr val="FF0000"/>
                </a:solidFill>
                <a:latin typeface="Constantia" charset="0"/>
              </a:rPr>
              <a:t>No national currency </a:t>
            </a:r>
          </a:p>
          <a:p>
            <a:pPr lvl="2" eaLnBrk="1" hangingPunct="1">
              <a:buFont typeface="Wingdings 2" charset="0"/>
              <a:buNone/>
            </a:pPr>
            <a:r>
              <a:rPr lang="en-US" sz="1500" dirty="0">
                <a:latin typeface="Constantia" charset="0"/>
              </a:rPr>
              <a:t>	each state had its own form of money</a:t>
            </a:r>
          </a:p>
        </p:txBody>
      </p:sp>
    </p:spTree>
    <p:extLst>
      <p:ext uri="{BB962C8B-B14F-4D97-AF65-F5344CB8AC3E}">
        <p14:creationId xmlns:p14="http://schemas.microsoft.com/office/powerpoint/2010/main" xmlns="" val="175152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Thinkers</a:t>
            </a:r>
            <a:endParaRPr lang="en-US" dirty="0"/>
          </a:p>
        </p:txBody>
      </p:sp>
      <p:sp>
        <p:nvSpPr>
          <p:cNvPr id="3" name="Text Placeholder 2"/>
          <p:cNvSpPr>
            <a:spLocks noGrp="1"/>
          </p:cNvSpPr>
          <p:nvPr>
            <p:ph type="body" idx="1"/>
          </p:nvPr>
        </p:nvSpPr>
        <p:spPr/>
        <p:txBody>
          <a:bodyPr/>
          <a:lstStyle/>
          <a:p>
            <a:r>
              <a:rPr lang="en-US" dirty="0" smtClean="0"/>
              <a:t>EQ; How did ideas from Enlightenment philosophers influence principles of American government?</a:t>
            </a:r>
            <a:endParaRPr lang="en-US" dirty="0"/>
          </a:p>
        </p:txBody>
      </p:sp>
    </p:spTree>
    <p:extLst>
      <p:ext uri="{BB962C8B-B14F-4D97-AF65-F5344CB8AC3E}">
        <p14:creationId xmlns:p14="http://schemas.microsoft.com/office/powerpoint/2010/main" xmlns="" val="2024736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atin typeface="Calibri" charset="0"/>
              </a:rPr>
              <a:t>AoC Timeline Cont.</a:t>
            </a:r>
          </a:p>
        </p:txBody>
      </p:sp>
      <p:sp>
        <p:nvSpPr>
          <p:cNvPr id="10243" name="Content Placeholder 2"/>
          <p:cNvSpPr>
            <a:spLocks noGrp="1"/>
          </p:cNvSpPr>
          <p:nvPr>
            <p:ph idx="1"/>
          </p:nvPr>
        </p:nvSpPr>
        <p:spPr/>
        <p:txBody>
          <a:bodyPr>
            <a:normAutofit lnSpcReduction="10000"/>
          </a:bodyPr>
          <a:lstStyle/>
          <a:p>
            <a:pPr eaLnBrk="1" hangingPunct="1"/>
            <a:r>
              <a:rPr lang="en-US" b="1" dirty="0">
                <a:solidFill>
                  <a:srgbClr val="FF0000"/>
                </a:solidFill>
                <a:latin typeface="Constantia" charset="0"/>
              </a:rPr>
              <a:t>Land Ordinance Act of 1785 </a:t>
            </a:r>
            <a:r>
              <a:rPr lang="en-US" dirty="0">
                <a:latin typeface="Constantia" charset="0"/>
              </a:rPr>
              <a:t>– Set up the requirements for a territory to become a state.</a:t>
            </a:r>
          </a:p>
          <a:p>
            <a:pPr eaLnBrk="1" hangingPunct="1"/>
            <a:r>
              <a:rPr lang="en-US" b="1" dirty="0" smtClean="0">
                <a:solidFill>
                  <a:srgbClr val="FF0000"/>
                </a:solidFill>
                <a:latin typeface="Constantia" charset="0"/>
              </a:rPr>
              <a:t>Shays </a:t>
            </a:r>
            <a:r>
              <a:rPr lang="en-US" b="1" dirty="0">
                <a:solidFill>
                  <a:srgbClr val="FF0000"/>
                </a:solidFill>
                <a:latin typeface="Constantia" charset="0"/>
              </a:rPr>
              <a:t>Rebellion </a:t>
            </a:r>
          </a:p>
          <a:p>
            <a:pPr lvl="1" eaLnBrk="1" hangingPunct="1"/>
            <a:r>
              <a:rPr lang="en-US" dirty="0">
                <a:latin typeface="Constantia" charset="0"/>
              </a:rPr>
              <a:t>Farmers rise up because they are upset about new taxes.</a:t>
            </a:r>
          </a:p>
          <a:p>
            <a:pPr lvl="1" eaLnBrk="1" hangingPunct="1"/>
            <a:r>
              <a:rPr lang="en-US" dirty="0">
                <a:latin typeface="Constantia" charset="0"/>
              </a:rPr>
              <a:t>Defeat the New York State Militia and threaten to overthrow the governor.</a:t>
            </a:r>
          </a:p>
          <a:p>
            <a:pPr lvl="1" eaLnBrk="1" hangingPunct="1"/>
            <a:r>
              <a:rPr lang="en-US" dirty="0">
                <a:latin typeface="Constantia" charset="0"/>
              </a:rPr>
              <a:t>George Washington leads the Continental Army and puts down the rebellion.</a:t>
            </a:r>
          </a:p>
          <a:p>
            <a:pPr lvl="1" eaLnBrk="1" hangingPunct="1"/>
            <a:r>
              <a:rPr lang="en-US" dirty="0">
                <a:latin typeface="Constantia" charset="0"/>
              </a:rPr>
              <a:t>Shows that the Articles of Confederation are TOO WEAK and must be replaced.</a:t>
            </a:r>
          </a:p>
        </p:txBody>
      </p:sp>
    </p:spTree>
    <p:extLst>
      <p:ext uri="{BB962C8B-B14F-4D97-AF65-F5344CB8AC3E}">
        <p14:creationId xmlns:p14="http://schemas.microsoft.com/office/powerpoint/2010/main" xmlns="" val="3176733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4" name="Content Placeholder 3"/>
          <p:cNvSpPr>
            <a:spLocks noGrp="1"/>
          </p:cNvSpPr>
          <p:nvPr>
            <p:ph sz="half" idx="1"/>
          </p:nvPr>
        </p:nvSpPr>
        <p:spPr/>
        <p:txBody>
          <a:bodyPr>
            <a:normAutofit fontScale="77500" lnSpcReduction="20000"/>
          </a:bodyPr>
          <a:lstStyle/>
          <a:p>
            <a:r>
              <a:rPr lang="en-US" b="1" dirty="0"/>
              <a:t>Why was government ineffective under the Articles of Confederation? </a:t>
            </a:r>
            <a:endParaRPr lang="en-US" dirty="0"/>
          </a:p>
          <a:p>
            <a:r>
              <a:rPr lang="en-US" dirty="0"/>
              <a:t>a. It was too difficult to understand how the government should work</a:t>
            </a:r>
          </a:p>
          <a:p>
            <a:r>
              <a:rPr lang="en-US" dirty="0"/>
              <a:t>b. Too much power was given to the central government</a:t>
            </a:r>
          </a:p>
          <a:p>
            <a:r>
              <a:rPr lang="en-US" dirty="0"/>
              <a:t>c. Not enough power was given to the central government</a:t>
            </a:r>
          </a:p>
          <a:p>
            <a:r>
              <a:rPr lang="en-US" dirty="0"/>
              <a:t>d. It continually favored some states over other states</a:t>
            </a:r>
          </a:p>
          <a:p>
            <a:endParaRPr lang="en-US" dirty="0"/>
          </a:p>
        </p:txBody>
      </p:sp>
      <p:sp>
        <p:nvSpPr>
          <p:cNvPr id="5" name="Content Placeholder 4"/>
          <p:cNvSpPr>
            <a:spLocks noGrp="1"/>
          </p:cNvSpPr>
          <p:nvPr>
            <p:ph sz="half" idx="2"/>
          </p:nvPr>
        </p:nvSpPr>
        <p:spPr/>
        <p:txBody>
          <a:bodyPr>
            <a:normAutofit fontScale="77500" lnSpcReduction="20000"/>
          </a:bodyPr>
          <a:lstStyle/>
          <a:p>
            <a:r>
              <a:rPr lang="en-US" b="1" dirty="0"/>
              <a:t>Under the Articles of Confederation there was no chief executive primarily because of which of the following? </a:t>
            </a:r>
            <a:endParaRPr lang="en-US" dirty="0"/>
          </a:p>
          <a:p>
            <a:r>
              <a:rPr lang="en-US" dirty="0"/>
              <a:t>a. the colonists were fearful of a single leader due to their experiences with King George III</a:t>
            </a:r>
          </a:p>
          <a:p>
            <a:r>
              <a:rPr lang="en-US" dirty="0"/>
              <a:t>b. no one leader won the popular vote</a:t>
            </a:r>
          </a:p>
          <a:p>
            <a:r>
              <a:rPr lang="en-US" dirty="0"/>
              <a:t>c. the government was bicameral with two executives</a:t>
            </a:r>
          </a:p>
          <a:p>
            <a:r>
              <a:rPr lang="en-US" dirty="0"/>
              <a:t>d. the colonists wanted each state to have one single leader</a:t>
            </a:r>
          </a:p>
          <a:p>
            <a:pPr marL="0" indent="0">
              <a:buNone/>
            </a:pPr>
            <a:endParaRPr lang="en-US" dirty="0"/>
          </a:p>
        </p:txBody>
      </p:sp>
    </p:spTree>
    <p:extLst>
      <p:ext uri="{BB962C8B-B14F-4D97-AF65-F5344CB8AC3E}">
        <p14:creationId xmlns:p14="http://schemas.microsoft.com/office/powerpoint/2010/main" xmlns="" val="937593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atin typeface="Calibri" charset="0"/>
              </a:rPr>
              <a:t>Reflection</a:t>
            </a:r>
          </a:p>
        </p:txBody>
      </p:sp>
      <p:sp>
        <p:nvSpPr>
          <p:cNvPr id="11267" name="Content Placeholder 2"/>
          <p:cNvSpPr>
            <a:spLocks noGrp="1"/>
          </p:cNvSpPr>
          <p:nvPr>
            <p:ph idx="1"/>
          </p:nvPr>
        </p:nvSpPr>
        <p:spPr/>
        <p:txBody>
          <a:bodyPr>
            <a:normAutofit/>
          </a:bodyPr>
          <a:lstStyle/>
          <a:p>
            <a:pPr eaLnBrk="1" hangingPunct="1"/>
            <a:r>
              <a:rPr lang="en-US" dirty="0">
                <a:latin typeface="Constantia" charset="0"/>
              </a:rPr>
              <a:t>You may take time to work on your </a:t>
            </a:r>
            <a:r>
              <a:rPr lang="en-US" dirty="0" smtClean="0">
                <a:latin typeface="Constantia" charset="0"/>
              </a:rPr>
              <a:t>homework packets due tomorrow. </a:t>
            </a:r>
            <a:r>
              <a:rPr lang="en-US" dirty="0">
                <a:latin typeface="Constantia" charset="0"/>
              </a:rPr>
              <a:t>You may </a:t>
            </a:r>
            <a:r>
              <a:rPr lang="en-US" dirty="0" smtClean="0">
                <a:latin typeface="Constantia" charset="0"/>
              </a:rPr>
              <a:t>work together but take this time to ask me questions if need be. </a:t>
            </a:r>
            <a:endParaRPr lang="en-US" dirty="0">
              <a:latin typeface="Constantia" charset="0"/>
            </a:endParaRPr>
          </a:p>
        </p:txBody>
      </p:sp>
    </p:spTree>
    <p:extLst>
      <p:ext uri="{BB962C8B-B14F-4D97-AF65-F5344CB8AC3E}">
        <p14:creationId xmlns:p14="http://schemas.microsoft.com/office/powerpoint/2010/main" xmlns="" val="4240730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a:t>
            </a:r>
            <a:endParaRPr lang="en-US" dirty="0"/>
          </a:p>
        </p:txBody>
      </p:sp>
      <p:sp>
        <p:nvSpPr>
          <p:cNvPr id="3" name="Content Placeholder 2"/>
          <p:cNvSpPr>
            <a:spLocks noGrp="1"/>
          </p:cNvSpPr>
          <p:nvPr>
            <p:ph idx="1"/>
          </p:nvPr>
        </p:nvSpPr>
        <p:spPr/>
        <p:txBody>
          <a:bodyPr/>
          <a:lstStyle/>
          <a:p>
            <a:r>
              <a:rPr lang="en-US" dirty="0" smtClean="0"/>
              <a:t>You have 20 minutes to complete this quiz. </a:t>
            </a:r>
          </a:p>
          <a:p>
            <a:r>
              <a:rPr lang="en-US" dirty="0"/>
              <a:t>Y</a:t>
            </a:r>
            <a:r>
              <a:rPr lang="en-US" dirty="0" smtClean="0"/>
              <a:t>ou may not:</a:t>
            </a:r>
          </a:p>
          <a:p>
            <a:pPr lvl="1"/>
            <a:r>
              <a:rPr lang="en-US" dirty="0" smtClean="0"/>
              <a:t>Use your notes</a:t>
            </a:r>
          </a:p>
          <a:p>
            <a:pPr lvl="1"/>
            <a:r>
              <a:rPr lang="en-US" dirty="0" smtClean="0"/>
              <a:t>Talk</a:t>
            </a:r>
          </a:p>
          <a:p>
            <a:pPr lvl="1"/>
            <a:r>
              <a:rPr lang="en-US" dirty="0" smtClean="0"/>
              <a:t>Use technology</a:t>
            </a:r>
          </a:p>
          <a:p>
            <a:r>
              <a:rPr lang="en-US" dirty="0" smtClean="0"/>
              <a:t>Keep your eyes on your own paper!</a:t>
            </a:r>
          </a:p>
          <a:p>
            <a:r>
              <a:rPr lang="en-US" dirty="0" smtClean="0"/>
              <a:t>Violators will get a zero!</a:t>
            </a:r>
            <a:endParaRPr lang="en-US" dirty="0"/>
          </a:p>
        </p:txBody>
      </p:sp>
    </p:spTree>
    <p:extLst>
      <p:ext uri="{BB962C8B-B14F-4D97-AF65-F5344CB8AC3E}">
        <p14:creationId xmlns:p14="http://schemas.microsoft.com/office/powerpoint/2010/main" xmlns="" val="3993400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12775" y="228600"/>
            <a:ext cx="8153400" cy="990600"/>
          </a:xfrm>
        </p:spPr>
        <p:txBody>
          <a:bodyPr/>
          <a:lstStyle/>
          <a:p>
            <a:pPr eaLnBrk="1" hangingPunct="1"/>
            <a:r>
              <a:rPr lang="en-US">
                <a:latin typeface="Tw Cen MT" charset="0"/>
              </a:rPr>
              <a:t>Warm-Up</a:t>
            </a:r>
          </a:p>
        </p:txBody>
      </p:sp>
      <p:sp>
        <p:nvSpPr>
          <p:cNvPr id="5" name="Content Placeholder 4"/>
          <p:cNvSpPr>
            <a:spLocks noGrp="1"/>
          </p:cNvSpPr>
          <p:nvPr>
            <p:ph sz="quarter" idx="1"/>
          </p:nvPr>
        </p:nvSpPr>
        <p:spPr>
          <a:xfrm>
            <a:off x="612775" y="1600200"/>
            <a:ext cx="8153400" cy="4495800"/>
          </a:xfrm>
        </p:spPr>
        <p:txBody>
          <a:bodyPr>
            <a:normAutofit fontScale="92500" lnSpcReduction="10000"/>
          </a:bodyPr>
          <a:lstStyle/>
          <a:p>
            <a:pPr eaLnBrk="1" hangingPunct="1">
              <a:lnSpc>
                <a:spcPct val="80000"/>
              </a:lnSpc>
            </a:pPr>
            <a:r>
              <a:rPr lang="en-US" sz="2700" dirty="0">
                <a:latin typeface="Tw Cen MT" charset="0"/>
              </a:rPr>
              <a:t>Imagine the following scenario:</a:t>
            </a:r>
          </a:p>
          <a:p>
            <a:pPr eaLnBrk="1" hangingPunct="1">
              <a:lnSpc>
                <a:spcPct val="80000"/>
              </a:lnSpc>
              <a:buFont typeface="Wingdings" charset="0"/>
              <a:buNone/>
            </a:pPr>
            <a:r>
              <a:rPr lang="en-US" sz="2700" dirty="0">
                <a:latin typeface="Tw Cen MT" charset="0"/>
              </a:rPr>
              <a:t>	You and your six friends are planning on going to the West Meck basketball game on Friday night. Everyone has to go, or no one can attend. Four of you want to go shoot hoops before the game, but the other three want to get something to eat. There is only one car. The three friends who want to eat say if you don</a:t>
            </a:r>
            <a:r>
              <a:rPr lang="ja-JP" altLang="en-US" sz="2700" dirty="0">
                <a:latin typeface="Tw Cen MT" charset="0"/>
              </a:rPr>
              <a:t>’</a:t>
            </a:r>
            <a:r>
              <a:rPr lang="en-US" sz="2700" dirty="0">
                <a:latin typeface="Tw Cen MT" charset="0"/>
              </a:rPr>
              <a:t>t do what they want, they </a:t>
            </a:r>
            <a:r>
              <a:rPr lang="en-US" sz="2700" dirty="0" err="1">
                <a:latin typeface="Tw Cen MT" charset="0"/>
              </a:rPr>
              <a:t>aren</a:t>
            </a:r>
            <a:r>
              <a:rPr lang="ja-JP" altLang="en-US" sz="2700" dirty="0">
                <a:latin typeface="Tw Cen MT" charset="0"/>
              </a:rPr>
              <a:t>’</a:t>
            </a:r>
            <a:r>
              <a:rPr lang="en-US" sz="2700" dirty="0">
                <a:latin typeface="Tw Cen MT" charset="0"/>
              </a:rPr>
              <a:t>t coming. However if you do what they want, the majority loses out on what they want.</a:t>
            </a:r>
          </a:p>
          <a:p>
            <a:pPr eaLnBrk="1" hangingPunct="1">
              <a:lnSpc>
                <a:spcPct val="80000"/>
              </a:lnSpc>
              <a:buFont typeface="Wingdings" charset="0"/>
              <a:buNone/>
            </a:pPr>
            <a:r>
              <a:rPr lang="en-US" sz="2700" dirty="0">
                <a:latin typeface="Tw Cen MT" charset="0"/>
              </a:rPr>
              <a:t>How would you resolve this issue?</a:t>
            </a:r>
          </a:p>
          <a:p>
            <a:pPr eaLnBrk="1" hangingPunct="1">
              <a:lnSpc>
                <a:spcPct val="80000"/>
              </a:lnSpc>
              <a:buFont typeface="Wingdings" charset="0"/>
              <a:buNone/>
            </a:pPr>
            <a:r>
              <a:rPr lang="en-US" sz="2700" dirty="0">
                <a:latin typeface="Tw Cen MT" charset="0"/>
              </a:rPr>
              <a:t>Is it possible to give the minority what they need at the </a:t>
            </a:r>
            <a:r>
              <a:rPr lang="en-US" sz="2700" dirty="0" smtClean="0">
                <a:latin typeface="Tw Cen MT" charset="0"/>
              </a:rPr>
              <a:t>same time </a:t>
            </a:r>
            <a:r>
              <a:rPr lang="en-US" sz="2700" dirty="0">
                <a:latin typeface="Tw Cen MT" charset="0"/>
              </a:rPr>
              <a:t>as giving the majority what they want?</a:t>
            </a:r>
          </a:p>
          <a:p>
            <a:pPr eaLnBrk="1" hangingPunct="1">
              <a:lnSpc>
                <a:spcPct val="80000"/>
              </a:lnSpc>
              <a:buFont typeface="Wingdings" charset="0"/>
              <a:buNone/>
            </a:pPr>
            <a:endParaRPr lang="en-US" sz="2700" dirty="0">
              <a:latin typeface="Tw Cen MT" charset="0"/>
            </a:endParaRPr>
          </a:p>
        </p:txBody>
      </p:sp>
    </p:spTree>
    <p:extLst>
      <p:ext uri="{BB962C8B-B14F-4D97-AF65-F5344CB8AC3E}">
        <p14:creationId xmlns:p14="http://schemas.microsoft.com/office/powerpoint/2010/main" xmlns="" val="3713813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Compromise</a:t>
            </a:r>
            <a:endParaRPr lang="en-US" dirty="0"/>
          </a:p>
        </p:txBody>
      </p:sp>
      <p:sp>
        <p:nvSpPr>
          <p:cNvPr id="3" name="Text Placeholder 2"/>
          <p:cNvSpPr>
            <a:spLocks noGrp="1"/>
          </p:cNvSpPr>
          <p:nvPr>
            <p:ph type="body" idx="1"/>
          </p:nvPr>
        </p:nvSpPr>
        <p:spPr/>
        <p:txBody>
          <a:bodyPr/>
          <a:lstStyle/>
          <a:p>
            <a:r>
              <a:rPr lang="en-US" dirty="0" smtClean="0"/>
              <a:t>EQ: How is the Constitution a bundle of compromises? (Great Compromise, 3/5</a:t>
            </a:r>
            <a:r>
              <a:rPr lang="en-US" baseline="30000" dirty="0" smtClean="0"/>
              <a:t>th</a:t>
            </a:r>
            <a:r>
              <a:rPr lang="en-US" dirty="0" smtClean="0"/>
              <a:t>s Compromise, Electoral College, etc.)</a:t>
            </a:r>
            <a:endParaRPr lang="en-US" dirty="0"/>
          </a:p>
        </p:txBody>
      </p:sp>
    </p:spTree>
    <p:extLst>
      <p:ext uri="{BB962C8B-B14F-4D97-AF65-F5344CB8AC3E}">
        <p14:creationId xmlns:p14="http://schemas.microsoft.com/office/powerpoint/2010/main" xmlns="" val="541860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dirty="0">
                <a:latin typeface="Tw Cen MT" charset="0"/>
              </a:rPr>
              <a:t>Key </a:t>
            </a:r>
            <a:r>
              <a:rPr lang="en-US" dirty="0" smtClean="0">
                <a:latin typeface="Tw Cen MT" charset="0"/>
              </a:rPr>
              <a:t>Vocab</a:t>
            </a:r>
            <a:endParaRPr lang="en-US" dirty="0">
              <a:latin typeface="Tw Cen MT" charset="0"/>
            </a:endParaRPr>
          </a:p>
        </p:txBody>
      </p:sp>
      <p:sp>
        <p:nvSpPr>
          <p:cNvPr id="12291" name="Content Placeholder 2"/>
          <p:cNvSpPr>
            <a:spLocks noGrp="1"/>
          </p:cNvSpPr>
          <p:nvPr>
            <p:ph sz="quarter" idx="1"/>
          </p:nvPr>
        </p:nvSpPr>
        <p:spPr>
          <a:xfrm>
            <a:off x="612775" y="1600200"/>
            <a:ext cx="8153400" cy="4495800"/>
          </a:xfrm>
        </p:spPr>
        <p:txBody>
          <a:bodyPr/>
          <a:lstStyle/>
          <a:p>
            <a:pPr eaLnBrk="1" hangingPunct="1"/>
            <a:r>
              <a:rPr lang="en-US" b="1" dirty="0">
                <a:solidFill>
                  <a:srgbClr val="FF0000"/>
                </a:solidFill>
                <a:latin typeface="Tw Cen MT" charset="0"/>
              </a:rPr>
              <a:t>Minority</a:t>
            </a:r>
            <a:r>
              <a:rPr lang="en-US" dirty="0">
                <a:latin typeface="Tw Cen MT" charset="0"/>
              </a:rPr>
              <a:t> – The smaller part of a population</a:t>
            </a:r>
          </a:p>
          <a:p>
            <a:pPr eaLnBrk="1" hangingPunct="1"/>
            <a:r>
              <a:rPr lang="en-US" b="1" dirty="0">
                <a:solidFill>
                  <a:srgbClr val="FF0000"/>
                </a:solidFill>
                <a:latin typeface="Tw Cen MT" charset="0"/>
              </a:rPr>
              <a:t>Majority</a:t>
            </a:r>
            <a:r>
              <a:rPr lang="en-US" dirty="0">
                <a:latin typeface="Tw Cen MT" charset="0"/>
              </a:rPr>
              <a:t> – The larger part of a population</a:t>
            </a:r>
          </a:p>
          <a:p>
            <a:pPr eaLnBrk="1" hangingPunct="1"/>
            <a:r>
              <a:rPr lang="en-US" b="1" dirty="0">
                <a:solidFill>
                  <a:srgbClr val="FF0000"/>
                </a:solidFill>
                <a:latin typeface="Tw Cen MT" charset="0"/>
              </a:rPr>
              <a:t>Proportional</a:t>
            </a:r>
            <a:r>
              <a:rPr lang="en-US" dirty="0">
                <a:latin typeface="Tw Cen MT" charset="0"/>
              </a:rPr>
              <a:t> – Equal to each population group</a:t>
            </a:r>
          </a:p>
          <a:p>
            <a:pPr eaLnBrk="1" hangingPunct="1"/>
            <a:r>
              <a:rPr lang="en-US" b="1" dirty="0">
                <a:solidFill>
                  <a:srgbClr val="FF0000"/>
                </a:solidFill>
                <a:latin typeface="Tw Cen MT" charset="0"/>
              </a:rPr>
              <a:t>Bi-Cameral </a:t>
            </a:r>
            <a:r>
              <a:rPr lang="en-US" dirty="0">
                <a:latin typeface="Tw Cen MT" charset="0"/>
              </a:rPr>
              <a:t>– A legislature that is divided into two parts.</a:t>
            </a:r>
          </a:p>
          <a:p>
            <a:pPr eaLnBrk="1" hangingPunct="1"/>
            <a:r>
              <a:rPr lang="en-US" b="1" dirty="0">
                <a:solidFill>
                  <a:srgbClr val="FF0000"/>
                </a:solidFill>
                <a:latin typeface="Tw Cen MT" charset="0"/>
              </a:rPr>
              <a:t>Compromise</a:t>
            </a:r>
            <a:r>
              <a:rPr lang="en-US" dirty="0">
                <a:latin typeface="Tw Cen MT" charset="0"/>
              </a:rPr>
              <a:t> – A mutual agreement between two sides to settle a disagreement.</a:t>
            </a:r>
          </a:p>
        </p:txBody>
      </p:sp>
    </p:spTree>
    <p:extLst>
      <p:ext uri="{BB962C8B-B14F-4D97-AF65-F5344CB8AC3E}">
        <p14:creationId xmlns:p14="http://schemas.microsoft.com/office/powerpoint/2010/main" xmlns="" val="2494474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612775" y="228600"/>
            <a:ext cx="8153400" cy="990600"/>
          </a:xfrm>
        </p:spPr>
        <p:txBody>
          <a:bodyPr/>
          <a:lstStyle/>
          <a:p>
            <a:r>
              <a:rPr lang="en-US" b="1" dirty="0" smtClean="0">
                <a:solidFill>
                  <a:srgbClr val="FF0000"/>
                </a:solidFill>
                <a:latin typeface="Tw Cen MT" charset="0"/>
              </a:rPr>
              <a:t>Background</a:t>
            </a:r>
            <a:endParaRPr lang="en-US" b="1" dirty="0">
              <a:solidFill>
                <a:srgbClr val="FF0000"/>
              </a:solidFill>
              <a:latin typeface="Tw Cen MT" charset="0"/>
            </a:endParaRPr>
          </a:p>
        </p:txBody>
      </p:sp>
      <p:sp>
        <p:nvSpPr>
          <p:cNvPr id="13315" name="Content Placeholder 4"/>
          <p:cNvSpPr>
            <a:spLocks noGrp="1"/>
          </p:cNvSpPr>
          <p:nvPr>
            <p:ph sz="quarter" idx="1"/>
          </p:nvPr>
        </p:nvSpPr>
        <p:spPr>
          <a:xfrm>
            <a:off x="612775" y="1600200"/>
            <a:ext cx="8153400" cy="4495800"/>
          </a:xfrm>
        </p:spPr>
        <p:txBody>
          <a:bodyPr/>
          <a:lstStyle/>
          <a:p>
            <a:r>
              <a:rPr lang="en-US">
                <a:latin typeface="Tw Cen MT" charset="0"/>
              </a:rPr>
              <a:t>The founders realized that the Articles of Confederation would not be usable.</a:t>
            </a:r>
          </a:p>
          <a:p>
            <a:pPr lvl="1"/>
            <a:r>
              <a:rPr lang="en-US">
                <a:latin typeface="Tw Cen MT" charset="0"/>
              </a:rPr>
              <a:t>They decided that they would need to replace to document.</a:t>
            </a:r>
          </a:p>
          <a:p>
            <a:r>
              <a:rPr lang="en-US">
                <a:latin typeface="Tw Cen MT" charset="0"/>
              </a:rPr>
              <a:t>A Constitutional Convention was called and all 13 original states sent delegates to formulate a new government.</a:t>
            </a:r>
          </a:p>
          <a:p>
            <a:r>
              <a:rPr lang="en-US">
                <a:latin typeface="Tw Cen MT" charset="0"/>
              </a:rPr>
              <a:t>They had to figure out how to create a government that was acceptable to everyone.</a:t>
            </a:r>
          </a:p>
        </p:txBody>
      </p:sp>
    </p:spTree>
    <p:extLst>
      <p:ext uri="{BB962C8B-B14F-4D97-AF65-F5344CB8AC3E}">
        <p14:creationId xmlns:p14="http://schemas.microsoft.com/office/powerpoint/2010/main" xmlns="" val="1128279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atin typeface="Tw Cen MT" charset="0"/>
              </a:rPr>
              <a:t>New Jersey vs. Virginia Plan</a:t>
            </a:r>
          </a:p>
        </p:txBody>
      </p:sp>
      <p:sp>
        <p:nvSpPr>
          <p:cNvPr id="3" name="Content Placeholder 2"/>
          <p:cNvSpPr>
            <a:spLocks noGrp="1"/>
          </p:cNvSpPr>
          <p:nvPr>
            <p:ph sz="quarter" idx="2"/>
          </p:nvPr>
        </p:nvSpPr>
        <p:spPr/>
        <p:txBody>
          <a:bodyPr>
            <a:normAutofit/>
          </a:bodyPr>
          <a:lstStyle/>
          <a:p>
            <a:pPr marL="320040" indent="-320040" eaLnBrk="1" fontAlgn="auto" hangingPunct="1">
              <a:spcAft>
                <a:spcPts val="0"/>
              </a:spcAft>
              <a:buFont typeface="Wingdings"/>
              <a:buChar char=""/>
              <a:defRPr/>
            </a:pPr>
            <a:r>
              <a:rPr lang="en-US" dirty="0" smtClean="0">
                <a:ea typeface="+mn-ea"/>
              </a:rPr>
              <a:t>Popular with small states</a:t>
            </a:r>
          </a:p>
          <a:p>
            <a:pPr marL="320040" indent="-320040" eaLnBrk="1" fontAlgn="auto" hangingPunct="1">
              <a:spcAft>
                <a:spcPts val="0"/>
              </a:spcAft>
              <a:buFont typeface="Wingdings"/>
              <a:buChar char=""/>
              <a:defRPr/>
            </a:pPr>
            <a:r>
              <a:rPr lang="en-US" dirty="0" smtClean="0">
                <a:ea typeface="+mn-ea"/>
              </a:rPr>
              <a:t>One-House Congress with equal representation</a:t>
            </a:r>
          </a:p>
          <a:p>
            <a:pPr marL="320040" indent="-320040" eaLnBrk="1" fontAlgn="auto" hangingPunct="1">
              <a:spcAft>
                <a:spcPts val="0"/>
              </a:spcAft>
              <a:buFont typeface="Wingdings"/>
              <a:buChar char=""/>
              <a:defRPr/>
            </a:pPr>
            <a:r>
              <a:rPr lang="en-US" dirty="0" smtClean="0">
                <a:ea typeface="+mn-ea"/>
              </a:rPr>
              <a:t>Congress may set taxes and regulate trade</a:t>
            </a:r>
          </a:p>
          <a:p>
            <a:pPr marL="320040" indent="-320040" eaLnBrk="1" fontAlgn="auto" hangingPunct="1">
              <a:spcAft>
                <a:spcPts val="0"/>
              </a:spcAft>
              <a:buFont typeface="Wingdings"/>
              <a:buChar char=""/>
              <a:defRPr/>
            </a:pPr>
            <a:r>
              <a:rPr lang="en-US" dirty="0" smtClean="0">
                <a:ea typeface="+mn-ea"/>
              </a:rPr>
              <a:t>Protected small states with small populations (Minority)</a:t>
            </a:r>
            <a:endParaRPr lang="en-US" dirty="0">
              <a:ea typeface="+mn-ea"/>
            </a:endParaRPr>
          </a:p>
        </p:txBody>
      </p:sp>
      <p:sp>
        <p:nvSpPr>
          <p:cNvPr id="4" name="Content Placeholder 3"/>
          <p:cNvSpPr>
            <a:spLocks noGrp="1"/>
          </p:cNvSpPr>
          <p:nvPr>
            <p:ph sz="quarter" idx="4"/>
          </p:nvPr>
        </p:nvSpPr>
        <p:spPr>
          <a:xfrm>
            <a:off x="4646514" y="2392363"/>
            <a:ext cx="3566160" cy="3616325"/>
          </a:xfrm>
        </p:spPr>
        <p:txBody>
          <a:bodyPr>
            <a:normAutofit fontScale="92500" lnSpcReduction="10000"/>
          </a:bodyPr>
          <a:lstStyle/>
          <a:p>
            <a:pPr eaLnBrk="1" hangingPunct="1">
              <a:lnSpc>
                <a:spcPct val="80000"/>
              </a:lnSpc>
            </a:pPr>
            <a:r>
              <a:rPr lang="en-US" sz="2500" dirty="0">
                <a:latin typeface="Tw Cen MT" charset="0"/>
              </a:rPr>
              <a:t>Popular with large states</a:t>
            </a:r>
          </a:p>
          <a:p>
            <a:pPr eaLnBrk="1" hangingPunct="1">
              <a:lnSpc>
                <a:spcPct val="80000"/>
              </a:lnSpc>
            </a:pPr>
            <a:r>
              <a:rPr lang="en-US" sz="2500" dirty="0">
                <a:latin typeface="Tw Cen MT" charset="0"/>
              </a:rPr>
              <a:t>Similar structure to today</a:t>
            </a:r>
            <a:r>
              <a:rPr lang="ja-JP" altLang="en-US" sz="2500" dirty="0">
                <a:latin typeface="Tw Cen MT" charset="0"/>
              </a:rPr>
              <a:t>’</a:t>
            </a:r>
            <a:r>
              <a:rPr lang="en-US" sz="2500" dirty="0">
                <a:latin typeface="Tw Cen MT" charset="0"/>
              </a:rPr>
              <a:t>s government. (President, Bi-Cameral legislature, Judiciary)</a:t>
            </a:r>
          </a:p>
          <a:p>
            <a:pPr eaLnBrk="1" hangingPunct="1">
              <a:lnSpc>
                <a:spcPct val="80000"/>
              </a:lnSpc>
            </a:pPr>
            <a:r>
              <a:rPr lang="en-US" sz="2500" dirty="0">
                <a:latin typeface="Tw Cen MT" charset="0"/>
              </a:rPr>
              <a:t>Representation would be based on population.</a:t>
            </a:r>
          </a:p>
          <a:p>
            <a:pPr eaLnBrk="1" hangingPunct="1">
              <a:lnSpc>
                <a:spcPct val="80000"/>
              </a:lnSpc>
            </a:pPr>
            <a:r>
              <a:rPr lang="en-US" sz="2500" dirty="0">
                <a:latin typeface="Tw Cen MT" charset="0"/>
              </a:rPr>
              <a:t>Allowed large states with large populations to be dominant. (Majority)</a:t>
            </a:r>
          </a:p>
        </p:txBody>
      </p:sp>
      <p:sp>
        <p:nvSpPr>
          <p:cNvPr id="14341" name="Text Placeholder 4"/>
          <p:cNvSpPr>
            <a:spLocks noGrp="1"/>
          </p:cNvSpPr>
          <p:nvPr>
            <p:ph type="body" sz="quarter" idx="1"/>
          </p:nvPr>
        </p:nvSpPr>
        <p:spPr>
          <a:xfrm>
            <a:off x="609600" y="1752600"/>
            <a:ext cx="3886200" cy="639763"/>
          </a:xfrm>
        </p:spPr>
        <p:txBody>
          <a:bodyPr/>
          <a:lstStyle/>
          <a:p>
            <a:pPr eaLnBrk="1" hangingPunct="1"/>
            <a:r>
              <a:rPr lang="en-US" b="1" dirty="0">
                <a:solidFill>
                  <a:srgbClr val="FF0000"/>
                </a:solidFill>
                <a:latin typeface="Tw Cen MT" charset="0"/>
              </a:rPr>
              <a:t>New Jersey</a:t>
            </a:r>
          </a:p>
        </p:txBody>
      </p:sp>
      <p:sp>
        <p:nvSpPr>
          <p:cNvPr id="6" name="Text Placeholder 5"/>
          <p:cNvSpPr>
            <a:spLocks noGrp="1"/>
          </p:cNvSpPr>
          <p:nvPr>
            <p:ph type="body" sz="quarter" idx="3"/>
          </p:nvPr>
        </p:nvSpPr>
        <p:spPr>
          <a:xfrm>
            <a:off x="4800600" y="1752600"/>
            <a:ext cx="3886200" cy="639763"/>
          </a:xfrm>
        </p:spPr>
        <p:txBody>
          <a:bodyPr>
            <a:normAutofit/>
          </a:bodyPr>
          <a:lstStyle/>
          <a:p>
            <a:pPr eaLnBrk="1" fontAlgn="auto" hangingPunct="1">
              <a:spcAft>
                <a:spcPts val="0"/>
              </a:spcAft>
              <a:defRPr/>
            </a:pPr>
            <a:r>
              <a:rPr lang="en-US" b="1" dirty="0" smtClean="0">
                <a:solidFill>
                  <a:srgbClr val="FF0000"/>
                </a:solidFill>
                <a:ea typeface="+mn-ea"/>
              </a:rPr>
              <a:t>Virginia Plan</a:t>
            </a:r>
            <a:endParaRPr lang="en-US" b="1" dirty="0">
              <a:solidFill>
                <a:srgbClr val="FF0000"/>
              </a:solidFill>
              <a:ea typeface="+mn-ea"/>
            </a:endParaRPr>
          </a:p>
        </p:txBody>
      </p:sp>
    </p:spTree>
    <p:extLst>
      <p:ext uri="{BB962C8B-B14F-4D97-AF65-F5344CB8AC3E}">
        <p14:creationId xmlns:p14="http://schemas.microsoft.com/office/powerpoint/2010/main" xmlns="" val="58922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b="1" dirty="0">
                <a:solidFill>
                  <a:srgbClr val="FF0000"/>
                </a:solidFill>
                <a:latin typeface="Tw Cen MT" charset="0"/>
              </a:rPr>
              <a:t>The Great Compromise</a:t>
            </a:r>
          </a:p>
        </p:txBody>
      </p:sp>
      <p:sp>
        <p:nvSpPr>
          <p:cNvPr id="16387"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The Legislature would have two sides. </a:t>
            </a:r>
          </a:p>
          <a:p>
            <a:pPr lvl="1" eaLnBrk="1" hangingPunct="1"/>
            <a:r>
              <a:rPr lang="en-US">
                <a:latin typeface="Tw Cen MT" charset="0"/>
              </a:rPr>
              <a:t>The Senate (Equal Representation)</a:t>
            </a:r>
          </a:p>
          <a:p>
            <a:pPr lvl="1" eaLnBrk="1" hangingPunct="1"/>
            <a:r>
              <a:rPr lang="en-US">
                <a:latin typeface="Tw Cen MT" charset="0"/>
              </a:rPr>
              <a:t>The House of Representatives (Proportional Representation)</a:t>
            </a:r>
          </a:p>
          <a:p>
            <a:pPr eaLnBrk="1" hangingPunct="1"/>
            <a:r>
              <a:rPr lang="en-US">
                <a:latin typeface="Tw Cen MT" charset="0"/>
              </a:rPr>
              <a:t>This plan would protect the small states, while allowing the large states some level of dominance.</a:t>
            </a:r>
          </a:p>
          <a:p>
            <a:pPr lvl="1" eaLnBrk="1" hangingPunct="1"/>
            <a:r>
              <a:rPr lang="en-US">
                <a:latin typeface="Tw Cen MT" charset="0"/>
              </a:rPr>
              <a:t>Majority rules, but minority rights are protected.</a:t>
            </a:r>
          </a:p>
        </p:txBody>
      </p:sp>
    </p:spTree>
    <p:extLst>
      <p:ext uri="{BB962C8B-B14F-4D97-AF65-F5344CB8AC3E}">
        <p14:creationId xmlns:p14="http://schemas.microsoft.com/office/powerpoint/2010/main" xmlns="" val="1688072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Key Vocab</a:t>
            </a:r>
            <a:endParaRPr lang="en-US" dirty="0">
              <a:ea typeface="+mj-ea"/>
            </a:endParaRPr>
          </a:p>
        </p:txBody>
      </p:sp>
      <p:sp>
        <p:nvSpPr>
          <p:cNvPr id="11267" name="Content Placeholder 2"/>
          <p:cNvSpPr>
            <a:spLocks noGrp="1"/>
          </p:cNvSpPr>
          <p:nvPr>
            <p:ph idx="1"/>
          </p:nvPr>
        </p:nvSpPr>
        <p:spPr/>
        <p:txBody>
          <a:bodyPr/>
          <a:lstStyle/>
          <a:p>
            <a:pPr eaLnBrk="1" hangingPunct="1"/>
            <a:r>
              <a:rPr lang="en-US" b="1" dirty="0">
                <a:solidFill>
                  <a:srgbClr val="FF0000"/>
                </a:solidFill>
                <a:latin typeface="Corbel" charset="0"/>
              </a:rPr>
              <a:t>The Enlightenment </a:t>
            </a:r>
            <a:r>
              <a:rPr lang="en-US" dirty="0">
                <a:latin typeface="Corbel" charset="0"/>
              </a:rPr>
              <a:t>– 17</a:t>
            </a:r>
            <a:r>
              <a:rPr lang="en-US" baseline="30000" dirty="0">
                <a:latin typeface="Corbel" charset="0"/>
              </a:rPr>
              <a:t>th</a:t>
            </a:r>
            <a:r>
              <a:rPr lang="en-US" dirty="0">
                <a:latin typeface="Corbel" charset="0"/>
              </a:rPr>
              <a:t> and 18</a:t>
            </a:r>
            <a:r>
              <a:rPr lang="en-US" baseline="30000" dirty="0">
                <a:latin typeface="Corbel" charset="0"/>
              </a:rPr>
              <a:t>th</a:t>
            </a:r>
            <a:r>
              <a:rPr lang="en-US" dirty="0">
                <a:latin typeface="Corbel" charset="0"/>
              </a:rPr>
              <a:t> century European cultural movement that in part defined the relationship between the governor and the governed.</a:t>
            </a:r>
          </a:p>
          <a:p>
            <a:pPr eaLnBrk="1" hangingPunct="1"/>
            <a:r>
              <a:rPr lang="en-US" b="1" dirty="0">
                <a:solidFill>
                  <a:srgbClr val="FF0000"/>
                </a:solidFill>
                <a:latin typeface="Corbel" charset="0"/>
              </a:rPr>
              <a:t>Civil Liberty </a:t>
            </a:r>
            <a:r>
              <a:rPr lang="en-US" dirty="0">
                <a:latin typeface="Corbel" charset="0"/>
              </a:rPr>
              <a:t>– Rights held by members of a society.</a:t>
            </a:r>
          </a:p>
          <a:p>
            <a:pPr eaLnBrk="1" hangingPunct="1"/>
            <a:r>
              <a:rPr lang="en-US" b="1" dirty="0">
                <a:solidFill>
                  <a:srgbClr val="FF0000"/>
                </a:solidFill>
                <a:latin typeface="Corbel" charset="0"/>
              </a:rPr>
              <a:t>Social Contract </a:t>
            </a:r>
            <a:r>
              <a:rPr lang="en-US" dirty="0">
                <a:latin typeface="Corbel" charset="0"/>
              </a:rPr>
              <a:t>– a power sharing agreement between a government and it</a:t>
            </a:r>
            <a:r>
              <a:rPr lang="ja-JP" altLang="en-US" dirty="0">
                <a:latin typeface="Corbel" charset="0"/>
              </a:rPr>
              <a:t>’</a:t>
            </a:r>
            <a:r>
              <a:rPr lang="en-US" dirty="0">
                <a:latin typeface="Corbel" charset="0"/>
              </a:rPr>
              <a:t>s people.</a:t>
            </a:r>
          </a:p>
          <a:p>
            <a:pPr eaLnBrk="1" hangingPunct="1"/>
            <a:endParaRPr lang="en-US" dirty="0">
              <a:latin typeface="Corbel" charset="0"/>
            </a:endParaRPr>
          </a:p>
          <a:p>
            <a:pPr eaLnBrk="1" hangingPunct="1"/>
            <a:endParaRPr lang="en-US" dirty="0">
              <a:latin typeface="Corbel" charset="0"/>
            </a:endParaRPr>
          </a:p>
        </p:txBody>
      </p:sp>
    </p:spTree>
    <p:extLst>
      <p:ext uri="{BB962C8B-B14F-4D97-AF65-F5344CB8AC3E}">
        <p14:creationId xmlns:p14="http://schemas.microsoft.com/office/powerpoint/2010/main" xmlns="" val="3455401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pPr eaLnBrk="1" hangingPunct="1"/>
            <a:r>
              <a:rPr lang="en-US" b="1" dirty="0">
                <a:solidFill>
                  <a:srgbClr val="FF0000"/>
                </a:solidFill>
                <a:latin typeface="Tw Cen MT" charset="0"/>
              </a:rPr>
              <a:t>The Three-Fifths Compromise</a:t>
            </a:r>
          </a:p>
        </p:txBody>
      </p:sp>
      <p:sp>
        <p:nvSpPr>
          <p:cNvPr id="17411"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Southern states were less populous (fewer people) than Northern states.</a:t>
            </a:r>
          </a:p>
          <a:p>
            <a:pPr lvl="1" eaLnBrk="1" hangingPunct="1"/>
            <a:r>
              <a:rPr lang="en-US">
                <a:latin typeface="Tw Cen MT" charset="0"/>
              </a:rPr>
              <a:t>They wanted slaves counted as population. This would increase their proportional representation in the House.</a:t>
            </a:r>
          </a:p>
          <a:p>
            <a:pPr lvl="1" eaLnBrk="1" hangingPunct="1"/>
            <a:r>
              <a:rPr lang="en-US">
                <a:latin typeface="Tw Cen MT" charset="0"/>
              </a:rPr>
              <a:t>Northern State opposed this.</a:t>
            </a:r>
          </a:p>
          <a:p>
            <a:pPr eaLnBrk="1" hangingPunct="1"/>
            <a:r>
              <a:rPr lang="en-US">
                <a:latin typeface="Tw Cen MT" charset="0"/>
              </a:rPr>
              <a:t>The 3/5</a:t>
            </a:r>
            <a:r>
              <a:rPr lang="ja-JP" altLang="en-US">
                <a:latin typeface="Tw Cen MT" charset="0"/>
              </a:rPr>
              <a:t>’</a:t>
            </a:r>
            <a:r>
              <a:rPr lang="en-US">
                <a:latin typeface="Tw Cen MT" charset="0"/>
              </a:rPr>
              <a:t>s Compromise settled the dispute by allowing Slaves to be counted as 3/5 of a person.</a:t>
            </a:r>
          </a:p>
        </p:txBody>
      </p:sp>
    </p:spTree>
    <p:extLst>
      <p:ext uri="{BB962C8B-B14F-4D97-AF65-F5344CB8AC3E}">
        <p14:creationId xmlns:p14="http://schemas.microsoft.com/office/powerpoint/2010/main" xmlns="" val="2022764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Ticket</a:t>
            </a:r>
            <a:endParaRPr lang="en-US" dirty="0"/>
          </a:p>
        </p:txBody>
      </p:sp>
      <p:sp>
        <p:nvSpPr>
          <p:cNvPr id="5" name="Content Placeholder 4"/>
          <p:cNvSpPr>
            <a:spLocks noGrp="1"/>
          </p:cNvSpPr>
          <p:nvPr>
            <p:ph sz="half" idx="1"/>
          </p:nvPr>
        </p:nvSpPr>
        <p:spPr>
          <a:xfrm>
            <a:off x="914400" y="1735139"/>
            <a:ext cx="3566160" cy="4807744"/>
          </a:xfrm>
        </p:spPr>
        <p:txBody>
          <a:bodyPr>
            <a:normAutofit fontScale="77500" lnSpcReduction="20000"/>
          </a:bodyPr>
          <a:lstStyle/>
          <a:p>
            <a:r>
              <a:rPr lang="en-US" b="1" dirty="0"/>
              <a:t>Why was the three-fifths Compromise included in the US Constitution?</a:t>
            </a:r>
            <a:endParaRPr lang="en-US" dirty="0"/>
          </a:p>
          <a:p>
            <a:r>
              <a:rPr lang="en-US" dirty="0"/>
              <a:t>a. To make sure that the votes of southern slaves counted less than those of northern whites</a:t>
            </a:r>
          </a:p>
          <a:p>
            <a:r>
              <a:rPr lang="en-US" dirty="0"/>
              <a:t>b. To allow southern states to include slaves as part of their total population for representation in Congress</a:t>
            </a:r>
          </a:p>
          <a:p>
            <a:r>
              <a:rPr lang="en-US" dirty="0"/>
              <a:t>c. To make certain that the majority of states accepted the Bill of Rights</a:t>
            </a:r>
          </a:p>
          <a:p>
            <a:r>
              <a:rPr lang="en-US" dirty="0"/>
              <a:t>d. To increase the overall number of representatives from the northern states</a:t>
            </a:r>
          </a:p>
          <a:p>
            <a:endParaRPr lang="en-US" dirty="0"/>
          </a:p>
        </p:txBody>
      </p:sp>
      <p:sp>
        <p:nvSpPr>
          <p:cNvPr id="6" name="Content Placeholder 5"/>
          <p:cNvSpPr>
            <a:spLocks noGrp="1"/>
          </p:cNvSpPr>
          <p:nvPr>
            <p:ph sz="half" idx="2"/>
          </p:nvPr>
        </p:nvSpPr>
        <p:spPr>
          <a:xfrm>
            <a:off x="4994528" y="1735139"/>
            <a:ext cx="3566160" cy="4807744"/>
          </a:xfrm>
        </p:spPr>
        <p:txBody>
          <a:bodyPr>
            <a:normAutofit fontScale="77500" lnSpcReduction="20000"/>
          </a:bodyPr>
          <a:lstStyle/>
          <a:p>
            <a:r>
              <a:rPr lang="en-US" b="1" dirty="0"/>
              <a:t>Which issue did the Great Compromise settle so the Constitution could be ratified? </a:t>
            </a:r>
            <a:endParaRPr lang="en-US" dirty="0"/>
          </a:p>
          <a:p>
            <a:r>
              <a:rPr lang="en-US" dirty="0"/>
              <a:t>a. The issue of the slave trade</a:t>
            </a:r>
          </a:p>
          <a:p>
            <a:r>
              <a:rPr lang="en-US" dirty="0"/>
              <a:t>b. The issue of electing the president</a:t>
            </a:r>
          </a:p>
          <a:p>
            <a:r>
              <a:rPr lang="en-US" dirty="0"/>
              <a:t>c. The issue of slaves counting toward the population </a:t>
            </a:r>
          </a:p>
          <a:p>
            <a:r>
              <a:rPr lang="en-US" dirty="0"/>
              <a:t>d. The issue of representation in Congress. </a:t>
            </a:r>
          </a:p>
          <a:p>
            <a:endParaRPr lang="en-US" dirty="0"/>
          </a:p>
        </p:txBody>
      </p:sp>
    </p:spTree>
    <p:extLst>
      <p:ext uri="{BB962C8B-B14F-4D97-AF65-F5344CB8AC3E}">
        <p14:creationId xmlns:p14="http://schemas.microsoft.com/office/powerpoint/2010/main" xmlns="" val="1510063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b="1" dirty="0">
                <a:solidFill>
                  <a:srgbClr val="FF0000"/>
                </a:solidFill>
                <a:latin typeface="Tw Cen MT" charset="0"/>
              </a:rPr>
              <a:t>Campaign Poster</a:t>
            </a:r>
          </a:p>
        </p:txBody>
      </p:sp>
      <p:sp>
        <p:nvSpPr>
          <p:cNvPr id="18435" name="Content Placeholder 2"/>
          <p:cNvSpPr>
            <a:spLocks noGrp="1"/>
          </p:cNvSpPr>
          <p:nvPr>
            <p:ph sz="quarter" idx="1"/>
          </p:nvPr>
        </p:nvSpPr>
        <p:spPr>
          <a:xfrm>
            <a:off x="612775" y="1600200"/>
            <a:ext cx="8153400" cy="4495800"/>
          </a:xfrm>
        </p:spPr>
        <p:txBody>
          <a:bodyPr/>
          <a:lstStyle/>
          <a:p>
            <a:pPr eaLnBrk="1" hangingPunct="1"/>
            <a:r>
              <a:rPr lang="en-US">
                <a:latin typeface="Tw Cen MT" charset="0"/>
              </a:rPr>
              <a:t>Create a campaign poster in support of either the NJ or VA plan</a:t>
            </a:r>
          </a:p>
          <a:p>
            <a:pPr eaLnBrk="1" hangingPunct="1"/>
            <a:r>
              <a:rPr lang="en-US">
                <a:latin typeface="Tw Cen MT" charset="0"/>
              </a:rPr>
              <a:t>Include:</a:t>
            </a:r>
          </a:p>
          <a:p>
            <a:pPr lvl="1" eaLnBrk="1" hangingPunct="1"/>
            <a:r>
              <a:rPr lang="en-US">
                <a:latin typeface="Tw Cen MT" charset="0"/>
              </a:rPr>
              <a:t>Slogan</a:t>
            </a:r>
          </a:p>
          <a:p>
            <a:pPr lvl="1" eaLnBrk="1" hangingPunct="1"/>
            <a:r>
              <a:rPr lang="en-US">
                <a:latin typeface="Tw Cen MT" charset="0"/>
              </a:rPr>
              <a:t>Illustration</a:t>
            </a:r>
          </a:p>
          <a:p>
            <a:pPr lvl="1" eaLnBrk="1" hangingPunct="1"/>
            <a:r>
              <a:rPr lang="en-US">
                <a:latin typeface="Tw Cen MT" charset="0"/>
              </a:rPr>
              <a:t>What the plan includes and your reasoning as to why it is the most fair.</a:t>
            </a:r>
          </a:p>
        </p:txBody>
      </p:sp>
    </p:spTree>
    <p:extLst>
      <p:ext uri="{BB962C8B-B14F-4D97-AF65-F5344CB8AC3E}">
        <p14:creationId xmlns:p14="http://schemas.microsoft.com/office/powerpoint/2010/main" xmlns="" val="576706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Event Discussion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hlinkClick r:id="rId2"/>
              </a:rPr>
              <a:t>Right to Bear Arms?</a:t>
            </a:r>
            <a:endParaRPr lang="en-US" dirty="0" smtClean="0"/>
          </a:p>
          <a:p>
            <a:r>
              <a:rPr lang="en-US" dirty="0" smtClean="0"/>
              <a:t>Does the shooter have the right to bear arms in this situation? Why or why not?</a:t>
            </a:r>
          </a:p>
          <a:p>
            <a:r>
              <a:rPr lang="en-US" dirty="0" smtClean="0"/>
              <a:t>What would have you do done if you were in the same situation?</a:t>
            </a:r>
          </a:p>
          <a:p>
            <a:r>
              <a:rPr lang="en-US" dirty="0" smtClean="0"/>
              <a:t>Was the shooter in imminent danger?</a:t>
            </a:r>
          </a:p>
          <a:p>
            <a:r>
              <a:rPr lang="en-US" dirty="0" smtClean="0"/>
              <a:t>Moving forward, how do you think this case should be handled?</a:t>
            </a:r>
          </a:p>
          <a:p>
            <a:r>
              <a:rPr lang="en-US" dirty="0" smtClean="0"/>
              <a:t>Do you think he should be tried as an adult?</a:t>
            </a:r>
          </a:p>
          <a:p>
            <a:endParaRPr lang="en-US" dirty="0"/>
          </a:p>
        </p:txBody>
      </p:sp>
    </p:spTree>
    <p:extLst>
      <p:ext uri="{BB962C8B-B14F-4D97-AF65-F5344CB8AC3E}">
        <p14:creationId xmlns:p14="http://schemas.microsoft.com/office/powerpoint/2010/main" xmlns="" val="3721999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pPr eaLnBrk="1" hangingPunct="1"/>
            <a:r>
              <a:rPr lang="en-US" b="1" dirty="0">
                <a:solidFill>
                  <a:srgbClr val="FF0000"/>
                </a:solidFill>
                <a:latin typeface="Helvetica" charset="0"/>
              </a:rPr>
              <a:t>Warm Up</a:t>
            </a:r>
            <a:endParaRPr lang="en-US" b="1" dirty="0">
              <a:solidFill>
                <a:srgbClr val="FF0000"/>
              </a:solidFill>
              <a:latin typeface="Bookman Old Style" charset="0"/>
            </a:endParaRPr>
          </a:p>
        </p:txBody>
      </p:sp>
      <p:sp>
        <p:nvSpPr>
          <p:cNvPr id="11267" name="Rectangle 4"/>
          <p:cNvSpPr>
            <a:spLocks noGrp="1" noChangeArrowheads="1"/>
          </p:cNvSpPr>
          <p:nvPr>
            <p:ph type="body" sz="half" idx="2"/>
          </p:nvPr>
        </p:nvSpPr>
        <p:spPr>
          <a:xfrm>
            <a:off x="1295400" y="1752600"/>
            <a:ext cx="7162800" cy="4343400"/>
          </a:xfrm>
        </p:spPr>
        <p:txBody>
          <a:bodyPr/>
          <a:lstStyle/>
          <a:p>
            <a:pPr marL="533400" indent="-533400" eaLnBrk="1" hangingPunct="1">
              <a:buFont typeface="Arial" charset="0"/>
              <a:buAutoNum type="arabicPeriod"/>
            </a:pPr>
            <a:r>
              <a:rPr lang="en-US" sz="2800" dirty="0">
                <a:latin typeface="Gill Sans MT" charset="0"/>
              </a:rPr>
              <a:t>Who should have more power…the national (federal) government in D.C.? Or individual states? … Explain why.</a:t>
            </a:r>
          </a:p>
          <a:p>
            <a:pPr marL="533400" indent="-533400" eaLnBrk="1" hangingPunct="1">
              <a:buFont typeface="Arial" charset="0"/>
              <a:buAutoNum type="arabicPeriod"/>
            </a:pPr>
            <a:r>
              <a:rPr lang="en-US" sz="2800" dirty="0">
                <a:latin typeface="Gill Sans MT" charset="0"/>
              </a:rPr>
              <a:t>What do you think is the </a:t>
            </a:r>
            <a:r>
              <a:rPr lang="en-US" sz="2800" u="sng" dirty="0">
                <a:latin typeface="Gill Sans MT" charset="0"/>
              </a:rPr>
              <a:t>most important</a:t>
            </a:r>
            <a:r>
              <a:rPr lang="en-US" sz="2800" dirty="0">
                <a:latin typeface="Gill Sans MT" charset="0"/>
              </a:rPr>
              <a:t> right we have in this country? Why?</a:t>
            </a:r>
          </a:p>
          <a:p>
            <a:pPr marL="533400" indent="-533400" eaLnBrk="1" hangingPunct="1">
              <a:buFont typeface="Arial" charset="0"/>
              <a:buNone/>
            </a:pPr>
            <a:endParaRPr lang="en-US" sz="2800" dirty="0">
              <a:latin typeface="Gill Sans MT" charset="0"/>
            </a:endParaRPr>
          </a:p>
        </p:txBody>
      </p:sp>
    </p:spTree>
    <p:extLst>
      <p:ext uri="{BB962C8B-B14F-4D97-AF65-F5344CB8AC3E}">
        <p14:creationId xmlns:p14="http://schemas.microsoft.com/office/powerpoint/2010/main" xmlns="" val="1040528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Federalists vs. Antifederalists </a:t>
            </a:r>
            <a:endParaRPr lang="en-US" dirty="0"/>
          </a:p>
        </p:txBody>
      </p:sp>
      <p:sp>
        <p:nvSpPr>
          <p:cNvPr id="3" name="Text Placeholder 2"/>
          <p:cNvSpPr>
            <a:spLocks noGrp="1"/>
          </p:cNvSpPr>
          <p:nvPr>
            <p:ph type="body" idx="1"/>
          </p:nvPr>
        </p:nvSpPr>
        <p:spPr/>
        <p:txBody>
          <a:bodyPr>
            <a:normAutofit lnSpcReduction="10000"/>
          </a:bodyPr>
          <a:lstStyle/>
          <a:p>
            <a:r>
              <a:rPr lang="en-US" dirty="0" smtClean="0"/>
              <a:t>EQ: How has major arguments for and against ratifying the Constitution (Federalist vs. Antifederalist) shaped American Government?</a:t>
            </a:r>
            <a:endParaRPr lang="en-US" dirty="0"/>
          </a:p>
        </p:txBody>
      </p:sp>
    </p:spTree>
    <p:extLst>
      <p:ext uri="{BB962C8B-B14F-4D97-AF65-F5344CB8AC3E}">
        <p14:creationId xmlns:p14="http://schemas.microsoft.com/office/powerpoint/2010/main" xmlns="" val="2995748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C0C0C0"/>
                  </a:outerShdw>
                </a:effectLst>
              </a:rPr>
              <a:t>Key Vocab</a:t>
            </a:r>
          </a:p>
        </p:txBody>
      </p:sp>
      <p:sp>
        <p:nvSpPr>
          <p:cNvPr id="82947" name="Content Placeholder 2"/>
          <p:cNvSpPr>
            <a:spLocks noGrp="1"/>
          </p:cNvSpPr>
          <p:nvPr>
            <p:ph sz="quarter" idx="1"/>
          </p:nvPr>
        </p:nvSpPr>
        <p:spPr/>
        <p:txBody>
          <a:bodyPr/>
          <a:lstStyle/>
          <a:p>
            <a:r>
              <a:rPr lang="en-US" sz="2800" b="1" dirty="0" smtClean="0">
                <a:solidFill>
                  <a:srgbClr val="FF0000"/>
                </a:solidFill>
              </a:rPr>
              <a:t>Ratify</a:t>
            </a:r>
            <a:r>
              <a:rPr lang="en-US" sz="2800" dirty="0" smtClean="0"/>
              <a:t>- the final approval for a new constitution or amendment.</a:t>
            </a:r>
          </a:p>
          <a:p>
            <a:r>
              <a:rPr lang="en-US" sz="2800" b="1" dirty="0" smtClean="0">
                <a:solidFill>
                  <a:srgbClr val="FF0000"/>
                </a:solidFill>
              </a:rPr>
              <a:t>Bill of Rights </a:t>
            </a:r>
            <a:r>
              <a:rPr lang="en-US" sz="2800" dirty="0" smtClean="0"/>
              <a:t>– First ten amendments to the US Constitution.</a:t>
            </a:r>
          </a:p>
          <a:p>
            <a:endParaRPr lang="en-US" sz="2800" dirty="0" smtClean="0"/>
          </a:p>
          <a:p>
            <a:endParaRPr lang="en-US" sz="2800" dirty="0" smtClean="0"/>
          </a:p>
          <a:p>
            <a:endParaRPr lang="en-US" dirty="0" smtClean="0"/>
          </a:p>
        </p:txBody>
      </p:sp>
    </p:spTree>
    <p:extLst>
      <p:ext uri="{BB962C8B-B14F-4D97-AF65-F5344CB8AC3E}">
        <p14:creationId xmlns:p14="http://schemas.microsoft.com/office/powerpoint/2010/main" xmlns="" val="2400714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effectLst>
                  <a:outerShdw blurRad="38100" dist="38100" dir="2700000" algn="tl">
                    <a:srgbClr val="C0C0C0"/>
                  </a:outerShdw>
                </a:effectLst>
              </a:rPr>
              <a:t>Federalists &amp;</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Anti-Federalists</a:t>
            </a:r>
          </a:p>
        </p:txBody>
      </p:sp>
      <p:sp>
        <p:nvSpPr>
          <p:cNvPr id="83971" name="Content Placeholder 2"/>
          <p:cNvSpPr>
            <a:spLocks noGrp="1"/>
          </p:cNvSpPr>
          <p:nvPr>
            <p:ph sz="quarter" idx="1"/>
          </p:nvPr>
        </p:nvSpPr>
        <p:spPr/>
        <p:txBody>
          <a:bodyPr/>
          <a:lstStyle/>
          <a:p>
            <a:r>
              <a:rPr lang="en-US" sz="2800" dirty="0" smtClean="0"/>
              <a:t>After the Constitution was created, 9 out of the 13 states had to ratify it for it to take effect. </a:t>
            </a:r>
          </a:p>
          <a:p>
            <a:r>
              <a:rPr lang="en-US" sz="2800" dirty="0" smtClean="0"/>
              <a:t>Each state held a special convention (meeting) to debate and vote on ratification.  </a:t>
            </a:r>
          </a:p>
          <a:p>
            <a:r>
              <a:rPr lang="en-US" sz="2800" dirty="0" smtClean="0"/>
              <a:t>From these conventions, two groups emerged, Federalists &amp; Anti-Federalists</a:t>
            </a:r>
          </a:p>
          <a:p>
            <a:endParaRPr lang="en-US" dirty="0" smtClean="0"/>
          </a:p>
        </p:txBody>
      </p:sp>
    </p:spTree>
    <p:extLst>
      <p:ext uri="{BB962C8B-B14F-4D97-AF65-F5344CB8AC3E}">
        <p14:creationId xmlns:p14="http://schemas.microsoft.com/office/powerpoint/2010/main" xmlns="" val="22186408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Federalists</a:t>
            </a:r>
          </a:p>
        </p:txBody>
      </p:sp>
      <p:sp>
        <p:nvSpPr>
          <p:cNvPr id="3" name="Content Placeholder 2"/>
          <p:cNvSpPr>
            <a:spLocks noGrp="1"/>
          </p:cNvSpPr>
          <p:nvPr>
            <p:ph sz="quarter" idx="1"/>
          </p:nvPr>
        </p:nvSpPr>
        <p:spPr>
          <a:xfrm>
            <a:off x="1219200" y="2286000"/>
            <a:ext cx="6197600" cy="3840163"/>
          </a:xfrm>
        </p:spPr>
        <p:txBody>
          <a:bodyPr>
            <a:normAutofit lnSpcReduction="10000"/>
          </a:bodyPr>
          <a:lstStyle/>
          <a:p>
            <a:r>
              <a:rPr lang="en-US" sz="2600" dirty="0" smtClean="0"/>
              <a:t>Included Washington, Hamilton, Adams</a:t>
            </a:r>
          </a:p>
          <a:p>
            <a:r>
              <a:rPr lang="en-US" sz="2600" dirty="0" smtClean="0"/>
              <a:t>Favored a STRONG federal govt and WEAK state govts</a:t>
            </a:r>
          </a:p>
          <a:p>
            <a:r>
              <a:rPr lang="en-US" sz="2600" dirty="0" smtClean="0"/>
              <a:t>Supported the Constitution</a:t>
            </a:r>
          </a:p>
          <a:p>
            <a:r>
              <a:rPr lang="en-US" sz="2600" dirty="0" smtClean="0"/>
              <a:t>Didn’t see a need for a Bill of Rights</a:t>
            </a:r>
          </a:p>
          <a:p>
            <a:r>
              <a:rPr lang="en-US" sz="2600" dirty="0" smtClean="0"/>
              <a:t>Wrote the </a:t>
            </a:r>
            <a:r>
              <a:rPr lang="en-US" sz="2600" i="1" dirty="0" smtClean="0"/>
              <a:t>Federalist Papers</a:t>
            </a:r>
            <a:r>
              <a:rPr lang="en-US" sz="2600" dirty="0" smtClean="0"/>
              <a:t> to support their views</a:t>
            </a:r>
          </a:p>
          <a:p>
            <a:endParaRPr lang="en-US" sz="2600" dirty="0" smtClean="0"/>
          </a:p>
          <a:p>
            <a:endParaRPr lang="en-US" sz="1900" dirty="0" smtClean="0"/>
          </a:p>
        </p:txBody>
      </p:sp>
    </p:spTree>
    <p:extLst>
      <p:ext uri="{BB962C8B-B14F-4D97-AF65-F5344CB8AC3E}">
        <p14:creationId xmlns:p14="http://schemas.microsoft.com/office/powerpoint/2010/main" xmlns="" val="29929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Anti-Federalists</a:t>
            </a:r>
          </a:p>
        </p:txBody>
      </p:sp>
      <p:sp>
        <p:nvSpPr>
          <p:cNvPr id="3" name="Content Placeholder 2"/>
          <p:cNvSpPr>
            <a:spLocks noGrp="1"/>
          </p:cNvSpPr>
          <p:nvPr>
            <p:ph sz="quarter" idx="1"/>
          </p:nvPr>
        </p:nvSpPr>
        <p:spPr/>
        <p:txBody>
          <a:bodyPr>
            <a:normAutofit/>
          </a:bodyPr>
          <a:lstStyle/>
          <a:p>
            <a:pPr>
              <a:lnSpc>
                <a:spcPct val="80000"/>
              </a:lnSpc>
            </a:pPr>
            <a:r>
              <a:rPr lang="en-US" sz="2600" smtClean="0"/>
              <a:t>Included Jefferson</a:t>
            </a:r>
          </a:p>
          <a:p>
            <a:pPr>
              <a:lnSpc>
                <a:spcPct val="80000"/>
              </a:lnSpc>
            </a:pPr>
            <a:r>
              <a:rPr lang="en-US" sz="2600" smtClean="0"/>
              <a:t>Favored a WEAK federal gov’t and STRONG state gov’ts</a:t>
            </a:r>
          </a:p>
          <a:p>
            <a:pPr>
              <a:lnSpc>
                <a:spcPct val="80000"/>
              </a:lnSpc>
            </a:pPr>
            <a:r>
              <a:rPr lang="en-US" sz="2600" smtClean="0"/>
              <a:t>Feared the Constitution gave too much power to federal gov’t</a:t>
            </a:r>
          </a:p>
          <a:p>
            <a:pPr>
              <a:lnSpc>
                <a:spcPct val="80000"/>
              </a:lnSpc>
            </a:pPr>
            <a:r>
              <a:rPr lang="en-US" sz="2600" smtClean="0"/>
              <a:t>Required a Bill of Rights</a:t>
            </a:r>
          </a:p>
          <a:p>
            <a:pPr>
              <a:lnSpc>
                <a:spcPct val="80000"/>
              </a:lnSpc>
            </a:pPr>
            <a:r>
              <a:rPr lang="en-US" sz="2600" smtClean="0"/>
              <a:t>Thought the President would turn into a tyrant like King George</a:t>
            </a:r>
          </a:p>
          <a:p>
            <a:pPr>
              <a:lnSpc>
                <a:spcPct val="80000"/>
              </a:lnSpc>
            </a:pPr>
            <a:endParaRPr lang="en-US" sz="1900" smtClean="0"/>
          </a:p>
        </p:txBody>
      </p:sp>
    </p:spTree>
    <p:extLst>
      <p:ext uri="{BB962C8B-B14F-4D97-AF65-F5344CB8AC3E}">
        <p14:creationId xmlns:p14="http://schemas.microsoft.com/office/powerpoint/2010/main" xmlns="" val="37192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u="sng" dirty="0" smtClean="0">
                <a:solidFill>
                  <a:schemeClr val="accent1">
                    <a:satMod val="150000"/>
                  </a:schemeClr>
                </a:solidFill>
                <a:ea typeface="+mj-ea"/>
              </a:rPr>
              <a:t>Who is John Locke?</a:t>
            </a:r>
            <a:br>
              <a:rPr lang="en-US" u="sng" dirty="0" smtClean="0">
                <a:solidFill>
                  <a:schemeClr val="accent1">
                    <a:satMod val="150000"/>
                  </a:schemeClr>
                </a:solidFill>
                <a:ea typeface="+mj-ea"/>
              </a:rPr>
            </a:br>
            <a:r>
              <a:rPr lang="en-US" u="sng" dirty="0" smtClean="0">
                <a:solidFill>
                  <a:schemeClr val="accent1">
                    <a:satMod val="150000"/>
                  </a:schemeClr>
                </a:solidFill>
              </a:rPr>
              <a:t>What did he believe?</a:t>
            </a:r>
            <a:endParaRPr lang="en-US" u="sng" dirty="0" smtClean="0">
              <a:solidFill>
                <a:schemeClr val="accent1">
                  <a:satMod val="150000"/>
                </a:schemeClr>
              </a:solidFill>
              <a:ea typeface="+mj-ea"/>
            </a:endParaRPr>
          </a:p>
        </p:txBody>
      </p:sp>
      <p:pic>
        <p:nvPicPr>
          <p:cNvPr id="12291" name="Picture 5" descr="Locke"/>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7315200" y="304800"/>
            <a:ext cx="1536700" cy="2157413"/>
          </a:xfrm>
          <a:noFill/>
        </p:spPr>
      </p:pic>
      <p:pic>
        <p:nvPicPr>
          <p:cNvPr id="12292" name="Picture 8" descr="locke"/>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152400" y="152400"/>
            <a:ext cx="1682750" cy="2552700"/>
          </a:xfrm>
          <a:noFill/>
        </p:spPr>
      </p:pic>
      <p:sp>
        <p:nvSpPr>
          <p:cNvPr id="3083" name="Rectangle 11"/>
          <p:cNvSpPr>
            <a:spLocks noChangeArrowheads="1"/>
          </p:cNvSpPr>
          <p:nvPr/>
        </p:nvSpPr>
        <p:spPr bwMode="auto">
          <a:xfrm>
            <a:off x="609600" y="21336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pPr>
            <a:r>
              <a:rPr lang="en-US" sz="3200" dirty="0"/>
              <a:t>Viewpoints</a:t>
            </a:r>
          </a:p>
          <a:p>
            <a:pPr marL="342900" indent="-342900">
              <a:spcBef>
                <a:spcPct val="20000"/>
              </a:spcBef>
              <a:buFontTx/>
              <a:buChar char="•"/>
            </a:pPr>
            <a:r>
              <a:rPr lang="en-US" sz="2400" dirty="0"/>
              <a:t>All humans have </a:t>
            </a:r>
            <a:r>
              <a:rPr lang="ja-JP" altLang="en-US" sz="2400" u="sng" dirty="0"/>
              <a:t>“</a:t>
            </a:r>
            <a:r>
              <a:rPr lang="en-US" sz="2400" b="1" u="sng" dirty="0"/>
              <a:t>natural rights</a:t>
            </a:r>
            <a:r>
              <a:rPr lang="ja-JP" altLang="en-US" sz="2400" u="sng" dirty="0"/>
              <a:t>”</a:t>
            </a:r>
            <a:r>
              <a:rPr lang="en-US" sz="2400" u="sng" dirty="0"/>
              <a:t> </a:t>
            </a:r>
            <a:r>
              <a:rPr lang="en-US" sz="2400" u="sng" dirty="0" smtClean="0">
                <a:solidFill>
                  <a:srgbClr val="FF0000"/>
                </a:solidFill>
              </a:rPr>
              <a:t> (life, liberty, property, pursuit of happiness)</a:t>
            </a:r>
            <a:endParaRPr lang="en-US" sz="2800" dirty="0"/>
          </a:p>
          <a:p>
            <a:pPr marL="342900" indent="-342900">
              <a:spcBef>
                <a:spcPct val="20000"/>
              </a:spcBef>
              <a:buFontTx/>
              <a:buChar char="•"/>
            </a:pPr>
            <a:r>
              <a:rPr lang="en-US" sz="2400" u="sng" dirty="0"/>
              <a:t>We obey </a:t>
            </a:r>
            <a:r>
              <a:rPr lang="en-US" sz="2400" u="sng" dirty="0" smtClean="0"/>
              <a:t>govt </a:t>
            </a:r>
            <a:r>
              <a:rPr lang="en-US" sz="2400" dirty="0"/>
              <a:t>(give up some rights), </a:t>
            </a:r>
            <a:r>
              <a:rPr lang="en-US" sz="2400" u="sng" dirty="0" smtClean="0"/>
              <a:t>govt </a:t>
            </a:r>
            <a:r>
              <a:rPr lang="en-US" sz="2400" u="sng" dirty="0"/>
              <a:t>protects us.</a:t>
            </a:r>
          </a:p>
          <a:p>
            <a:pPr marL="342900" indent="-342900">
              <a:spcBef>
                <a:spcPct val="20000"/>
              </a:spcBef>
              <a:buFontTx/>
              <a:buChar char="•"/>
            </a:pPr>
            <a:r>
              <a:rPr lang="en-US" sz="2400" dirty="0"/>
              <a:t>This is the </a:t>
            </a:r>
            <a:r>
              <a:rPr lang="en-US" sz="2400" u="sng" dirty="0"/>
              <a:t>social contract theory!</a:t>
            </a:r>
          </a:p>
          <a:p>
            <a:pPr marL="342900" indent="-342900">
              <a:spcBef>
                <a:spcPct val="20000"/>
              </a:spcBef>
            </a:pPr>
            <a:endParaRPr lang="en-US" sz="3200" dirty="0"/>
          </a:p>
        </p:txBody>
      </p:sp>
    </p:spTree>
    <p:extLst>
      <p:ext uri="{BB962C8B-B14F-4D97-AF65-F5344CB8AC3E}">
        <p14:creationId xmlns:p14="http://schemas.microsoft.com/office/powerpoint/2010/main" xmlns="" val="409268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blinds(horizontal)">
                                      <p:cBhvr>
                                        <p:cTn id="7" dur="500"/>
                                        <p:tgtEl>
                                          <p:spTgt spid="3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checkerboard(across)">
                                      <p:cBhvr>
                                        <p:cTn id="12"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3"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The Agreement</a:t>
            </a:r>
          </a:p>
        </p:txBody>
      </p:sp>
      <p:sp>
        <p:nvSpPr>
          <p:cNvPr id="3" name="Content Placeholder 2"/>
          <p:cNvSpPr>
            <a:spLocks noGrp="1"/>
          </p:cNvSpPr>
          <p:nvPr>
            <p:ph sz="quarter" idx="1"/>
          </p:nvPr>
        </p:nvSpPr>
        <p:spPr/>
        <p:txBody>
          <a:bodyPr/>
          <a:lstStyle/>
          <a:p>
            <a:r>
              <a:rPr lang="en-US" sz="2800" smtClean="0"/>
              <a:t>Federalists promised to add a Bill or Rights if the Anti-Federalists agreed to support the Constitution</a:t>
            </a:r>
          </a:p>
          <a:p>
            <a:r>
              <a:rPr lang="en-US" sz="2800" smtClean="0"/>
              <a:t>9</a:t>
            </a:r>
            <a:r>
              <a:rPr lang="en-US" sz="2800" baseline="30000" smtClean="0"/>
              <a:t>th</a:t>
            </a:r>
            <a:r>
              <a:rPr lang="en-US" sz="2800" smtClean="0"/>
              <a:t>&amp; 10</a:t>
            </a:r>
            <a:r>
              <a:rPr lang="en-US" sz="2800" baseline="30000" smtClean="0"/>
              <a:t>th</a:t>
            </a:r>
            <a:r>
              <a:rPr lang="en-US" sz="2800" smtClean="0"/>
              <a:t> Amendments addressed the concerns of the Anti-Federalists</a:t>
            </a:r>
          </a:p>
          <a:p>
            <a:endParaRPr lang="en-US" smtClean="0"/>
          </a:p>
        </p:txBody>
      </p:sp>
    </p:spTree>
    <p:extLst>
      <p:ext uri="{BB962C8B-B14F-4D97-AF65-F5344CB8AC3E}">
        <p14:creationId xmlns:p14="http://schemas.microsoft.com/office/powerpoint/2010/main" xmlns="" val="34811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Ticket</a:t>
            </a:r>
            <a:endParaRPr lang="en-US" dirty="0"/>
          </a:p>
        </p:txBody>
      </p:sp>
      <p:sp>
        <p:nvSpPr>
          <p:cNvPr id="5" name="Content Placeholder 4"/>
          <p:cNvSpPr>
            <a:spLocks noGrp="1"/>
          </p:cNvSpPr>
          <p:nvPr>
            <p:ph sz="half" idx="1"/>
          </p:nvPr>
        </p:nvSpPr>
        <p:spPr>
          <a:xfrm>
            <a:off x="914400" y="1735138"/>
            <a:ext cx="3566160" cy="4750013"/>
          </a:xfrm>
        </p:spPr>
        <p:txBody>
          <a:bodyPr>
            <a:normAutofit fontScale="77500" lnSpcReduction="20000"/>
          </a:bodyPr>
          <a:lstStyle/>
          <a:p>
            <a:r>
              <a:rPr lang="en-US" b="1" dirty="0"/>
              <a:t>Which reason best explains why many Anti-Federalists finally agreed to the ratification of the U.S. Constitution?</a:t>
            </a:r>
            <a:endParaRPr lang="en-US" dirty="0"/>
          </a:p>
          <a:p>
            <a:r>
              <a:rPr lang="en-US" dirty="0"/>
              <a:t>a. the addition of the Bill of Rights</a:t>
            </a:r>
          </a:p>
          <a:p>
            <a:r>
              <a:rPr lang="en-US" dirty="0"/>
              <a:t>b. arguments by George Washington</a:t>
            </a:r>
          </a:p>
          <a:p>
            <a:r>
              <a:rPr lang="en-US" dirty="0"/>
              <a:t>c. a desire to create a better relationship with the Federalists</a:t>
            </a:r>
          </a:p>
          <a:p>
            <a:r>
              <a:rPr lang="en-US" dirty="0"/>
              <a:t>d. a fear that civil war would break out if the dispute </a:t>
            </a:r>
            <a:r>
              <a:rPr lang="en-US" dirty="0" smtClean="0"/>
              <a:t>was </a:t>
            </a:r>
            <a:r>
              <a:rPr lang="en-US" dirty="0"/>
              <a:t>not settled</a:t>
            </a:r>
          </a:p>
          <a:p>
            <a:endParaRPr lang="en-US" dirty="0"/>
          </a:p>
        </p:txBody>
      </p:sp>
      <p:sp>
        <p:nvSpPr>
          <p:cNvPr id="6" name="Content Placeholder 5"/>
          <p:cNvSpPr>
            <a:spLocks noGrp="1"/>
          </p:cNvSpPr>
          <p:nvPr>
            <p:ph sz="half" idx="2"/>
          </p:nvPr>
        </p:nvSpPr>
        <p:spPr>
          <a:xfrm>
            <a:off x="4648200" y="1735138"/>
            <a:ext cx="3566160" cy="5122861"/>
          </a:xfrm>
        </p:spPr>
        <p:txBody>
          <a:bodyPr>
            <a:normAutofit fontScale="77500" lnSpcReduction="20000"/>
          </a:bodyPr>
          <a:lstStyle/>
          <a:p>
            <a:r>
              <a:rPr lang="en-US" b="1" dirty="0"/>
              <a:t>Which of the following would most likely be considered an Anti-Federalist argument?</a:t>
            </a:r>
            <a:endParaRPr lang="en-US" dirty="0"/>
          </a:p>
          <a:p>
            <a:r>
              <a:rPr lang="en-US" dirty="0"/>
              <a:t>a. The Constitution gives the national government too much power, and it limits both the state’s and individuals’ rights. </a:t>
            </a:r>
          </a:p>
          <a:p>
            <a:r>
              <a:rPr lang="en-US" dirty="0"/>
              <a:t>b. The creation of an executive leader will lead the country back to a monarchy. </a:t>
            </a:r>
          </a:p>
          <a:p>
            <a:r>
              <a:rPr lang="en-US" dirty="0"/>
              <a:t>c. A Bill of Rights is not needed because the powers of the national government are already limited through the separation of powers. </a:t>
            </a:r>
          </a:p>
          <a:p>
            <a:r>
              <a:rPr lang="en-US" dirty="0"/>
              <a:t>d. The Articles of Confederation do not need to be modified, the republic is good the way it is. </a:t>
            </a:r>
          </a:p>
        </p:txBody>
      </p:sp>
    </p:spTree>
    <p:extLst>
      <p:ext uri="{BB962C8B-B14F-4D97-AF65-F5344CB8AC3E}">
        <p14:creationId xmlns:p14="http://schemas.microsoft.com/office/powerpoint/2010/main" xmlns="" val="1036080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atin typeface="Calibri" charset="0"/>
              </a:rPr>
              <a:t>Reflection</a:t>
            </a:r>
          </a:p>
        </p:txBody>
      </p:sp>
      <p:sp>
        <p:nvSpPr>
          <p:cNvPr id="11267" name="Content Placeholder 2"/>
          <p:cNvSpPr>
            <a:spLocks noGrp="1"/>
          </p:cNvSpPr>
          <p:nvPr>
            <p:ph idx="1"/>
          </p:nvPr>
        </p:nvSpPr>
        <p:spPr/>
        <p:txBody>
          <a:bodyPr>
            <a:normAutofit/>
          </a:bodyPr>
          <a:lstStyle/>
          <a:p>
            <a:pPr eaLnBrk="1" hangingPunct="1"/>
            <a:r>
              <a:rPr lang="en-US" dirty="0">
                <a:latin typeface="Constantia" charset="0"/>
              </a:rPr>
              <a:t>You may take time to work on your </a:t>
            </a:r>
            <a:r>
              <a:rPr lang="en-US" dirty="0" smtClean="0">
                <a:latin typeface="Constantia" charset="0"/>
              </a:rPr>
              <a:t>study  guides due Friday while we watch America: The Story of Us. </a:t>
            </a:r>
            <a:r>
              <a:rPr lang="en-US" dirty="0">
                <a:latin typeface="Constantia" charset="0"/>
              </a:rPr>
              <a:t>You may </a:t>
            </a:r>
            <a:r>
              <a:rPr lang="en-US" dirty="0" smtClean="0">
                <a:latin typeface="Constantia" charset="0"/>
              </a:rPr>
              <a:t>work together but take this time to ask me questions if need be. </a:t>
            </a:r>
            <a:endParaRPr lang="en-US" dirty="0">
              <a:latin typeface="Constantia" charset="0"/>
            </a:endParaRPr>
          </a:p>
        </p:txBody>
      </p:sp>
    </p:spTree>
    <p:extLst>
      <p:ext uri="{BB962C8B-B14F-4D97-AF65-F5344CB8AC3E}">
        <p14:creationId xmlns:p14="http://schemas.microsoft.com/office/powerpoint/2010/main" xmlns="" val="4240730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a:xfrm>
            <a:off x="914400" y="1371600"/>
            <a:ext cx="7313613" cy="4419600"/>
          </a:xfrm>
        </p:spPr>
        <p:txBody>
          <a:bodyPr>
            <a:normAutofit fontScale="92500" lnSpcReduction="10000"/>
          </a:bodyPr>
          <a:lstStyle/>
          <a:p>
            <a:pPr>
              <a:buFont typeface="+mj-lt"/>
              <a:buAutoNum type="arabicPeriod"/>
            </a:pPr>
            <a:r>
              <a:rPr lang="en-US" dirty="0" smtClean="0"/>
              <a:t>Good Morning! Around the room you will find exit ticket questions with the correct answers</a:t>
            </a:r>
            <a:r>
              <a:rPr lang="en-US" dirty="0" smtClean="0"/>
              <a:t>.  There are two sets ( one in the front of the room, one over by the green bulletin board).</a:t>
            </a:r>
            <a:endParaRPr lang="en-US" dirty="0" smtClean="0"/>
          </a:p>
          <a:p>
            <a:pPr>
              <a:buFont typeface="+mj-lt"/>
              <a:buAutoNum type="arabicPeriod"/>
            </a:pPr>
            <a:r>
              <a:rPr lang="en-US" dirty="0" smtClean="0"/>
              <a:t>Grab your exit ticket tracker and change incorrect answers on your trackers.</a:t>
            </a:r>
          </a:p>
          <a:p>
            <a:pPr>
              <a:buFont typeface="+mj-lt"/>
              <a:buAutoNum type="arabicPeriod"/>
            </a:pPr>
            <a:r>
              <a:rPr lang="en-US" dirty="0" smtClean="0"/>
              <a:t>When you are finished, glue your tracker into your notebook. </a:t>
            </a:r>
          </a:p>
          <a:p>
            <a:pPr>
              <a:buFont typeface="+mj-lt"/>
              <a:buAutoNum type="arabicPeriod"/>
            </a:pPr>
            <a:r>
              <a:rPr lang="en-US" dirty="0" smtClean="0"/>
              <a:t>After your tracker, glue your unit 1 quiz into your notebook</a:t>
            </a:r>
            <a:r>
              <a:rPr lang="en-US" dirty="0" smtClean="0"/>
              <a:t>.</a:t>
            </a:r>
          </a:p>
          <a:p>
            <a:pPr>
              <a:buFont typeface="+mj-lt"/>
              <a:buAutoNum type="arabicPeriod"/>
            </a:pPr>
            <a:r>
              <a:rPr lang="en-US" dirty="0" smtClean="0"/>
              <a:t>You have 15 minutes!</a:t>
            </a:r>
            <a:endParaRPr lang="en-US" dirty="0" smtClean="0"/>
          </a:p>
          <a:p>
            <a:pPr>
              <a:buFont typeface="+mj-lt"/>
              <a:buAutoNum type="arabicPeriod"/>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Text Placeholder 2"/>
          <p:cNvSpPr>
            <a:spLocks noGrp="1"/>
          </p:cNvSpPr>
          <p:nvPr>
            <p:ph type="body" idx="1"/>
          </p:nvPr>
        </p:nvSpPr>
        <p:spPr/>
        <p:txBody>
          <a:bodyPr/>
          <a:lstStyle/>
          <a:p>
            <a:r>
              <a:rPr lang="en-US" dirty="0" smtClean="0"/>
              <a:t>EQ: What foundational documents influenced the principles of the Bill of Rights?</a:t>
            </a:r>
            <a:endParaRPr lang="en-US" dirty="0"/>
          </a:p>
        </p:txBody>
      </p:sp>
    </p:spTree>
    <p:extLst>
      <p:ext uri="{BB962C8B-B14F-4D97-AF65-F5344CB8AC3E}">
        <p14:creationId xmlns:p14="http://schemas.microsoft.com/office/powerpoint/2010/main" xmlns="" val="1383218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eaLnBrk="1" hangingPunct="1"/>
            <a:r>
              <a:rPr lang="en-US" dirty="0">
                <a:latin typeface="Bookman Old Style" charset="0"/>
              </a:rPr>
              <a:t>Key Vocab</a:t>
            </a:r>
          </a:p>
        </p:txBody>
      </p:sp>
      <p:sp>
        <p:nvSpPr>
          <p:cNvPr id="12291" name="Content Placeholder 5"/>
          <p:cNvSpPr>
            <a:spLocks noGrp="1"/>
          </p:cNvSpPr>
          <p:nvPr>
            <p:ph sz="quarter" idx="1"/>
          </p:nvPr>
        </p:nvSpPr>
        <p:spPr>
          <a:xfrm>
            <a:off x="457200" y="1219200"/>
            <a:ext cx="8229600" cy="4937125"/>
          </a:xfrm>
        </p:spPr>
        <p:txBody>
          <a:bodyPr/>
          <a:lstStyle/>
          <a:p>
            <a:pPr eaLnBrk="1" hangingPunct="1"/>
            <a:r>
              <a:rPr lang="en-US" b="1" dirty="0">
                <a:solidFill>
                  <a:srgbClr val="FF0000"/>
                </a:solidFill>
                <a:latin typeface="Gill Sans MT" charset="0"/>
              </a:rPr>
              <a:t>Self-Incrimination</a:t>
            </a:r>
            <a:r>
              <a:rPr lang="en-US" dirty="0">
                <a:solidFill>
                  <a:srgbClr val="FF0000"/>
                </a:solidFill>
                <a:latin typeface="Gill Sans MT" charset="0"/>
              </a:rPr>
              <a:t> </a:t>
            </a:r>
            <a:r>
              <a:rPr lang="en-US" dirty="0">
                <a:latin typeface="Gill Sans MT" charset="0"/>
              </a:rPr>
              <a:t>– Confessing guilt to a crime.</a:t>
            </a:r>
          </a:p>
          <a:p>
            <a:pPr eaLnBrk="1" hangingPunct="1"/>
            <a:r>
              <a:rPr lang="en-US" b="1" dirty="0">
                <a:solidFill>
                  <a:srgbClr val="FF0000"/>
                </a:solidFill>
                <a:latin typeface="Gill Sans MT" charset="0"/>
              </a:rPr>
              <a:t>Indictment</a:t>
            </a:r>
            <a:r>
              <a:rPr lang="en-US" dirty="0">
                <a:solidFill>
                  <a:srgbClr val="FF0000"/>
                </a:solidFill>
                <a:latin typeface="Gill Sans MT" charset="0"/>
              </a:rPr>
              <a:t> </a:t>
            </a:r>
            <a:r>
              <a:rPr lang="en-US" dirty="0">
                <a:latin typeface="Gill Sans MT" charset="0"/>
              </a:rPr>
              <a:t>- an official written statement charging a person with a crime</a:t>
            </a:r>
          </a:p>
          <a:p>
            <a:pPr eaLnBrk="1" hangingPunct="1"/>
            <a:r>
              <a:rPr lang="en-US" b="1" dirty="0">
                <a:solidFill>
                  <a:srgbClr val="FF0000"/>
                </a:solidFill>
                <a:latin typeface="Gill Sans MT" charset="0"/>
              </a:rPr>
              <a:t>Due Process</a:t>
            </a:r>
            <a:r>
              <a:rPr lang="en-US" b="1" dirty="0">
                <a:latin typeface="Gill Sans MT" charset="0"/>
              </a:rPr>
              <a:t> </a:t>
            </a:r>
            <a:r>
              <a:rPr lang="en-US" dirty="0">
                <a:latin typeface="Gill Sans MT" charset="0"/>
              </a:rPr>
              <a:t>- the official and proper way of doing things in a legal case</a:t>
            </a:r>
          </a:p>
          <a:p>
            <a:pPr eaLnBrk="1" hangingPunct="1"/>
            <a:r>
              <a:rPr lang="en-US" b="1" dirty="0">
                <a:solidFill>
                  <a:srgbClr val="FF0000"/>
                </a:solidFill>
                <a:latin typeface="Gill Sans MT" charset="0"/>
              </a:rPr>
              <a:t>Eminent Domain </a:t>
            </a:r>
            <a:r>
              <a:rPr lang="en-US" dirty="0">
                <a:latin typeface="Gill Sans MT" charset="0"/>
              </a:rPr>
              <a:t>- a right of a government to take private property for public use</a:t>
            </a:r>
          </a:p>
          <a:p>
            <a:pPr eaLnBrk="1" hangingPunct="1"/>
            <a:r>
              <a:rPr lang="en-US" b="1" dirty="0">
                <a:solidFill>
                  <a:srgbClr val="FF0000"/>
                </a:solidFill>
                <a:latin typeface="Gill Sans MT" charset="0"/>
              </a:rPr>
              <a:t>Double Jeopardy </a:t>
            </a:r>
            <a:r>
              <a:rPr lang="en-US" dirty="0">
                <a:latin typeface="Gill Sans MT" charset="0"/>
              </a:rPr>
              <a:t>- causing a person to be put on trial two times for the same crime </a:t>
            </a:r>
          </a:p>
          <a:p>
            <a:pPr eaLnBrk="1" hangingPunct="1"/>
            <a:endParaRPr lang="en-US" dirty="0">
              <a:latin typeface="Gill Sans MT" charset="0"/>
            </a:endParaRPr>
          </a:p>
          <a:p>
            <a:pPr eaLnBrk="1" hangingPunct="1"/>
            <a:endParaRPr lang="en-US" dirty="0">
              <a:latin typeface="Gill Sans MT" charset="0"/>
            </a:endParaRPr>
          </a:p>
        </p:txBody>
      </p:sp>
    </p:spTree>
    <p:extLst>
      <p:ext uri="{BB962C8B-B14F-4D97-AF65-F5344CB8AC3E}">
        <p14:creationId xmlns:p14="http://schemas.microsoft.com/office/powerpoint/2010/main" xmlns="" val="700965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mn-lt"/>
                <a:ea typeface="+mj-ea"/>
              </a:rPr>
              <a:t>The First Amendment</a:t>
            </a:r>
          </a:p>
        </p:txBody>
      </p:sp>
      <p:sp>
        <p:nvSpPr>
          <p:cNvPr id="13315" name="Content Placeholder 2"/>
          <p:cNvSpPr>
            <a:spLocks noGrp="1"/>
          </p:cNvSpPr>
          <p:nvPr>
            <p:ph sz="half" idx="1"/>
          </p:nvPr>
        </p:nvSpPr>
        <p:spPr>
          <a:xfrm>
            <a:off x="685800" y="1600200"/>
            <a:ext cx="4800600" cy="3581400"/>
          </a:xfrm>
        </p:spPr>
        <p:txBody>
          <a:bodyPr/>
          <a:lstStyle/>
          <a:p>
            <a:pPr eaLnBrk="1" hangingPunct="1"/>
            <a:r>
              <a:rPr lang="en-US">
                <a:solidFill>
                  <a:srgbClr val="FFC000"/>
                </a:solidFill>
                <a:latin typeface="Gill Sans MT" charset="0"/>
              </a:rPr>
              <a:t>Five Specific Rights</a:t>
            </a:r>
          </a:p>
          <a:p>
            <a:pPr lvl="1" eaLnBrk="1" hangingPunct="1"/>
            <a:r>
              <a:rPr lang="en-US">
                <a:solidFill>
                  <a:srgbClr val="FFC000"/>
                </a:solidFill>
                <a:latin typeface="Gill Sans MT" charset="0"/>
              </a:rPr>
              <a:t>R</a:t>
            </a:r>
          </a:p>
          <a:p>
            <a:pPr lvl="1" eaLnBrk="1" hangingPunct="1"/>
            <a:r>
              <a:rPr lang="en-US">
                <a:solidFill>
                  <a:srgbClr val="FFC000"/>
                </a:solidFill>
                <a:latin typeface="Gill Sans MT" charset="0"/>
              </a:rPr>
              <a:t>A</a:t>
            </a:r>
          </a:p>
          <a:p>
            <a:pPr lvl="1" eaLnBrk="1" hangingPunct="1"/>
            <a:r>
              <a:rPr lang="en-US">
                <a:solidFill>
                  <a:srgbClr val="FFC000"/>
                </a:solidFill>
                <a:latin typeface="Gill Sans MT" charset="0"/>
              </a:rPr>
              <a:t>P</a:t>
            </a:r>
          </a:p>
          <a:p>
            <a:pPr lvl="1" eaLnBrk="1" hangingPunct="1"/>
            <a:r>
              <a:rPr lang="en-US">
                <a:solidFill>
                  <a:srgbClr val="FFC000"/>
                </a:solidFill>
                <a:latin typeface="Gill Sans MT" charset="0"/>
              </a:rPr>
              <a:t>P</a:t>
            </a:r>
          </a:p>
          <a:p>
            <a:pPr lvl="1" eaLnBrk="1" hangingPunct="1"/>
            <a:r>
              <a:rPr lang="en-US">
                <a:solidFill>
                  <a:srgbClr val="FFC000"/>
                </a:solidFill>
                <a:latin typeface="Gill Sans MT" charset="0"/>
              </a:rPr>
              <a:t>S</a:t>
            </a:r>
          </a:p>
        </p:txBody>
      </p:sp>
      <p:sp>
        <p:nvSpPr>
          <p:cNvPr id="4" name="TextBox 3"/>
          <p:cNvSpPr txBox="1"/>
          <p:nvPr/>
        </p:nvSpPr>
        <p:spPr>
          <a:xfrm>
            <a:off x="5486400" y="1676400"/>
            <a:ext cx="2895600" cy="1570038"/>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One – thumb to yourself</a:t>
            </a:r>
          </a:p>
          <a:p>
            <a:pPr eaLnBrk="1" hangingPunct="1"/>
            <a:endParaRPr lang="en-US">
              <a:solidFill>
                <a:srgbClr val="7879AE"/>
              </a:solidFill>
            </a:endParaRPr>
          </a:p>
          <a:p>
            <a:pPr eaLnBrk="1" hangingPunct="1"/>
            <a:r>
              <a:rPr lang="ja-JP" altLang="en-US">
                <a:solidFill>
                  <a:srgbClr val="7879AE"/>
                </a:solidFill>
              </a:rPr>
              <a:t>“</a:t>
            </a:r>
            <a:r>
              <a:rPr lang="en-US">
                <a:solidFill>
                  <a:srgbClr val="7879AE"/>
                </a:solidFill>
              </a:rPr>
              <a:t>My RAPPS!</a:t>
            </a:r>
            <a:r>
              <a:rPr lang="ja-JP" altLang="en-US">
                <a:solidFill>
                  <a:srgbClr val="7879AE"/>
                </a:solidFill>
              </a:rPr>
              <a:t>”</a:t>
            </a:r>
            <a:endParaRPr lang="en-US">
              <a:solidFill>
                <a:srgbClr val="7879AE"/>
              </a:solidFill>
            </a:endParaRPr>
          </a:p>
        </p:txBody>
      </p:sp>
    </p:spTree>
    <p:extLst>
      <p:ext uri="{BB962C8B-B14F-4D97-AF65-F5344CB8AC3E}">
        <p14:creationId xmlns:p14="http://schemas.microsoft.com/office/powerpoint/2010/main" xmlns="" val="256605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5400" b="1">
                <a:solidFill>
                  <a:schemeClr val="tx1"/>
                </a:solidFill>
                <a:latin typeface="Big Caslon" charset="0"/>
              </a:rPr>
              <a:t>2</a:t>
            </a:r>
            <a:r>
              <a:rPr lang="en-US" sz="5400" b="1" baseline="30000">
                <a:solidFill>
                  <a:schemeClr val="tx1"/>
                </a:solidFill>
                <a:latin typeface="Big Caslon" charset="0"/>
              </a:rPr>
              <a:t>nd</a:t>
            </a:r>
            <a:r>
              <a:rPr lang="en-US" sz="5400" b="1">
                <a:solidFill>
                  <a:schemeClr val="tx1"/>
                </a:solidFill>
                <a:latin typeface="Big Caslon" charset="0"/>
              </a:rPr>
              <a:t> Amendment</a:t>
            </a:r>
            <a:endParaRPr lang="en-US">
              <a:solidFill>
                <a:schemeClr val="tx1"/>
              </a:solidFill>
              <a:latin typeface="Bookman Old Style" charset="0"/>
            </a:endParaRPr>
          </a:p>
        </p:txBody>
      </p:sp>
      <p:sp>
        <p:nvSpPr>
          <p:cNvPr id="19459" name="Rectangle 3"/>
          <p:cNvSpPr>
            <a:spLocks noGrp="1" noChangeArrowheads="1"/>
          </p:cNvSpPr>
          <p:nvPr>
            <p:ph type="body" sz="half" idx="2"/>
          </p:nvPr>
        </p:nvSpPr>
        <p:spPr>
          <a:xfrm>
            <a:off x="4648200" y="1981200"/>
            <a:ext cx="4267200" cy="2438400"/>
          </a:xfrm>
        </p:spPr>
        <p:txBody>
          <a:bodyPr/>
          <a:lstStyle/>
          <a:p>
            <a:pPr eaLnBrk="1" hangingPunct="1">
              <a:buFontTx/>
              <a:buNone/>
            </a:pPr>
            <a:r>
              <a:rPr lang="en-US" i="1">
                <a:latin typeface="Big Caslon" charset="0"/>
              </a:rPr>
              <a:t>…the </a:t>
            </a:r>
            <a:r>
              <a:rPr lang="en-US" i="1" u="sng">
                <a:solidFill>
                  <a:srgbClr val="FFCC66"/>
                </a:solidFill>
                <a:latin typeface="Big Caslon" charset="0"/>
              </a:rPr>
              <a:t>right</a:t>
            </a:r>
            <a:r>
              <a:rPr lang="en-US" i="1" u="sng">
                <a:latin typeface="Big Caslon" charset="0"/>
              </a:rPr>
              <a:t> </a:t>
            </a:r>
            <a:r>
              <a:rPr lang="en-US" i="1">
                <a:latin typeface="Big Caslon" charset="0"/>
              </a:rPr>
              <a:t>of the people </a:t>
            </a:r>
            <a:r>
              <a:rPr lang="en-US" i="1" u="sng">
                <a:solidFill>
                  <a:srgbClr val="FFCC66"/>
                </a:solidFill>
                <a:latin typeface="Big Caslon" charset="0"/>
              </a:rPr>
              <a:t>to bear arms</a:t>
            </a:r>
            <a:r>
              <a:rPr lang="en-US" i="1" u="sng">
                <a:latin typeface="Big Caslon" charset="0"/>
              </a:rPr>
              <a:t> </a:t>
            </a:r>
            <a:r>
              <a:rPr lang="en-US" i="1">
                <a:latin typeface="Big Caslon" charset="0"/>
              </a:rPr>
              <a:t>shall not be infringed.</a:t>
            </a:r>
          </a:p>
          <a:p>
            <a:pPr eaLnBrk="1" hangingPunct="1">
              <a:buFontTx/>
              <a:buNone/>
            </a:pPr>
            <a:endParaRPr lang="en-US" sz="2800" i="1">
              <a:latin typeface="Big Caslon" charset="0"/>
            </a:endParaRPr>
          </a:p>
          <a:p>
            <a:pPr eaLnBrk="1" hangingPunct="1">
              <a:buFontTx/>
              <a:buNone/>
            </a:pPr>
            <a:endParaRPr lang="en-US" sz="2800">
              <a:latin typeface="Gill Sans MT" charset="0"/>
            </a:endParaRPr>
          </a:p>
        </p:txBody>
      </p:sp>
      <p:sp>
        <p:nvSpPr>
          <p:cNvPr id="5" name="TextBox 4"/>
          <p:cNvSpPr txBox="1"/>
          <p:nvPr/>
        </p:nvSpPr>
        <p:spPr>
          <a:xfrm>
            <a:off x="4953000" y="4267200"/>
            <a:ext cx="2895600" cy="830263"/>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Two – make a gun</a:t>
            </a:r>
          </a:p>
          <a:p>
            <a:pPr eaLnBrk="1" hangingPunct="1"/>
            <a:endParaRPr lang="en-US"/>
          </a:p>
        </p:txBody>
      </p:sp>
      <p:sp>
        <p:nvSpPr>
          <p:cNvPr id="19461" name="Content Placeholder 5"/>
          <p:cNvSpPr>
            <a:spLocks noGrp="1"/>
          </p:cNvSpPr>
          <p:nvPr>
            <p:ph sz="half" idx="1"/>
          </p:nvPr>
        </p:nvSpPr>
        <p:spPr/>
        <p:txBody>
          <a:bodyPr/>
          <a:lstStyle/>
          <a:p>
            <a:pPr eaLnBrk="1" hangingPunct="1"/>
            <a:endParaRPr lang="en-US">
              <a:latin typeface="Gill Sans MT" charset="0"/>
            </a:endParaRPr>
          </a:p>
        </p:txBody>
      </p:sp>
      <p:pic>
        <p:nvPicPr>
          <p:cNvPr id="19462" name="Picture 7" descr="http://riversong.files.wordpress.com/2013/01/second-amendment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981200"/>
            <a:ext cx="43053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1758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b="1">
                <a:solidFill>
                  <a:srgbClr val="FFCC66"/>
                </a:solidFill>
                <a:latin typeface="Baskerville SemiBold" charset="0"/>
              </a:rPr>
              <a:t>3rd Amendment</a:t>
            </a:r>
            <a:endParaRPr lang="en-US">
              <a:solidFill>
                <a:srgbClr val="DEDEDE"/>
              </a:solidFill>
              <a:latin typeface="Bookman Old Style" charset="0"/>
            </a:endParaRPr>
          </a:p>
        </p:txBody>
      </p:sp>
      <p:sp>
        <p:nvSpPr>
          <p:cNvPr id="20483" name="Rectangle 3"/>
          <p:cNvSpPr>
            <a:spLocks noGrp="1" noChangeArrowheads="1"/>
          </p:cNvSpPr>
          <p:nvPr>
            <p:ph type="body" sz="half" idx="4294967295"/>
          </p:nvPr>
        </p:nvSpPr>
        <p:spPr>
          <a:xfrm>
            <a:off x="0" y="1981200"/>
            <a:ext cx="3810000" cy="3429000"/>
          </a:xfrm>
        </p:spPr>
        <p:txBody>
          <a:bodyPr/>
          <a:lstStyle/>
          <a:p>
            <a:pPr eaLnBrk="1" hangingPunct="1">
              <a:buFontTx/>
              <a:buNone/>
            </a:pPr>
            <a:r>
              <a:rPr lang="en-US" sz="2800" i="1" u="sng" dirty="0">
                <a:solidFill>
                  <a:srgbClr val="FF0000"/>
                </a:solidFill>
                <a:latin typeface="Baskerville SemiBold" charset="0"/>
              </a:rPr>
              <a:t>No Soldier shall</a:t>
            </a:r>
            <a:r>
              <a:rPr lang="en-US" sz="2800" i="1" dirty="0">
                <a:solidFill>
                  <a:srgbClr val="FF0000"/>
                </a:solidFill>
                <a:latin typeface="Baskerville SemiBold" charset="0"/>
              </a:rPr>
              <a:t>, in time of peace </a:t>
            </a:r>
            <a:r>
              <a:rPr lang="en-US" sz="2800" i="1" u="sng" dirty="0">
                <a:solidFill>
                  <a:srgbClr val="FF0000"/>
                </a:solidFill>
                <a:latin typeface="Baskerville SemiBold" charset="0"/>
              </a:rPr>
              <a:t>be quartered in any house</a:t>
            </a:r>
            <a:r>
              <a:rPr lang="en-US" sz="2800" i="1" dirty="0">
                <a:solidFill>
                  <a:srgbClr val="FF0000"/>
                </a:solidFill>
                <a:latin typeface="Baskerville SemiBold" charset="0"/>
              </a:rPr>
              <a:t>, without the consent of the Owner, nor in time of war. . . .</a:t>
            </a:r>
          </a:p>
        </p:txBody>
      </p:sp>
      <p:pic>
        <p:nvPicPr>
          <p:cNvPr id="20484" name="Picture 7" descr="scr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1981200"/>
            <a:ext cx="2971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381000" y="4953000"/>
            <a:ext cx="4648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00B0F0"/>
                </a:solidFill>
              </a:rPr>
              <a:t>Three – middle (3</a:t>
            </a:r>
            <a:r>
              <a:rPr lang="en-US" baseline="30000">
                <a:solidFill>
                  <a:srgbClr val="00B0F0"/>
                </a:solidFill>
              </a:rPr>
              <a:t>rd)</a:t>
            </a:r>
            <a:r>
              <a:rPr lang="en-US">
                <a:solidFill>
                  <a:srgbClr val="00B0F0"/>
                </a:solidFill>
              </a:rPr>
              <a:t> finger</a:t>
            </a:r>
          </a:p>
          <a:p>
            <a:pPr eaLnBrk="1" hangingPunct="1"/>
            <a:endParaRPr lang="en-US">
              <a:solidFill>
                <a:srgbClr val="00B0F0"/>
              </a:solidFill>
            </a:endParaRPr>
          </a:p>
          <a:p>
            <a:pPr eaLnBrk="1" hangingPunct="1"/>
            <a:r>
              <a:rPr lang="en-US">
                <a:solidFill>
                  <a:srgbClr val="00B0F0"/>
                </a:solidFill>
              </a:rPr>
              <a:t>What do you do when soldiers knock on your door?</a:t>
            </a:r>
          </a:p>
        </p:txBody>
      </p:sp>
    </p:spTree>
    <p:extLst>
      <p:ext uri="{BB962C8B-B14F-4D97-AF65-F5344CB8AC3E}">
        <p14:creationId xmlns:p14="http://schemas.microsoft.com/office/powerpoint/2010/main" xmlns="" val="4127982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304800"/>
            <a:ext cx="5791200" cy="1371600"/>
          </a:xfrm>
        </p:spPr>
        <p:txBody>
          <a:bodyPr>
            <a:normAutofit/>
          </a:bodyPr>
          <a:lstStyle/>
          <a:p>
            <a:pPr eaLnBrk="1" fontAlgn="auto" hangingPunct="1">
              <a:spcAft>
                <a:spcPts val="0"/>
              </a:spcAft>
              <a:defRPr/>
            </a:pPr>
            <a:r>
              <a:rPr lang="en-US" dirty="0" smtClean="0">
                <a:solidFill>
                  <a:schemeClr val="tx2">
                    <a:satMod val="200000"/>
                  </a:schemeClr>
                </a:solidFill>
                <a:ea typeface="+mj-ea"/>
              </a:rPr>
              <a:t>4th Amendment</a:t>
            </a:r>
          </a:p>
        </p:txBody>
      </p:sp>
      <p:sp>
        <p:nvSpPr>
          <p:cNvPr id="21507" name="Rectangle 3"/>
          <p:cNvSpPr>
            <a:spLocks noGrp="1" noChangeArrowheads="1"/>
          </p:cNvSpPr>
          <p:nvPr>
            <p:ph type="body" sz="half" idx="1"/>
          </p:nvPr>
        </p:nvSpPr>
        <p:spPr>
          <a:xfrm>
            <a:off x="457200" y="990600"/>
            <a:ext cx="7772400" cy="3048000"/>
          </a:xfrm>
        </p:spPr>
        <p:txBody>
          <a:bodyPr/>
          <a:lstStyle/>
          <a:p>
            <a:pPr eaLnBrk="1" hangingPunct="1"/>
            <a:endParaRPr lang="en-US" sz="2400" b="1" i="1" dirty="0">
              <a:latin typeface="Times New Roman" charset="0"/>
            </a:endParaRPr>
          </a:p>
          <a:p>
            <a:pPr eaLnBrk="1" hangingPunct="1">
              <a:buFont typeface="Tahoma" charset="0"/>
              <a:buNone/>
            </a:pPr>
            <a:r>
              <a:rPr lang="en-US" sz="2400" b="1" i="1" dirty="0">
                <a:latin typeface="Helvetica" charset="0"/>
              </a:rPr>
              <a:t>The right of the people to be secure in their persons,  houses, papers, and effects, against </a:t>
            </a:r>
            <a:r>
              <a:rPr lang="en-US" sz="2400" b="1" i="1" u="sng" dirty="0">
                <a:latin typeface="Helvetica" charset="0"/>
              </a:rPr>
              <a:t>unreasonable </a:t>
            </a:r>
            <a:r>
              <a:rPr lang="en-US" sz="2400" b="1" i="1" u="sng" dirty="0">
                <a:solidFill>
                  <a:srgbClr val="FF0000"/>
                </a:solidFill>
                <a:latin typeface="Helvetica" charset="0"/>
              </a:rPr>
              <a:t>searches</a:t>
            </a:r>
            <a:r>
              <a:rPr lang="en-US" sz="2400" b="1" i="1" u="sng" dirty="0">
                <a:latin typeface="Helvetica" charset="0"/>
              </a:rPr>
              <a:t> and  </a:t>
            </a:r>
            <a:r>
              <a:rPr lang="en-US" sz="2400" b="1" i="1" u="sng" dirty="0">
                <a:solidFill>
                  <a:srgbClr val="FF0000"/>
                </a:solidFill>
                <a:latin typeface="Helvetica" charset="0"/>
              </a:rPr>
              <a:t>seizures</a:t>
            </a:r>
            <a:r>
              <a:rPr lang="en-US" sz="2400" b="1" i="1" dirty="0">
                <a:latin typeface="Helvetica" charset="0"/>
              </a:rPr>
              <a:t>, shall not be violated, and no Warrants shall issue, but upon </a:t>
            </a:r>
            <a:r>
              <a:rPr lang="en-US" sz="2400" b="1" i="1" u="sng" dirty="0">
                <a:latin typeface="Helvetica" charset="0"/>
              </a:rPr>
              <a:t>probable cause</a:t>
            </a:r>
            <a:endParaRPr lang="en-US" sz="2400" b="1" i="1" dirty="0">
              <a:latin typeface="Times New Roman" charset="0"/>
            </a:endParaRPr>
          </a:p>
        </p:txBody>
      </p:sp>
      <p:pic>
        <p:nvPicPr>
          <p:cNvPr id="21508" name="Picture 5" descr="accus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3733800"/>
            <a:ext cx="426720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715000" y="3810000"/>
            <a:ext cx="2895600" cy="1938338"/>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Four -  knock on the door</a:t>
            </a:r>
          </a:p>
          <a:p>
            <a:pPr eaLnBrk="1" hangingPunct="1"/>
            <a:endParaRPr lang="en-US">
              <a:solidFill>
                <a:srgbClr val="7879AE"/>
              </a:solidFill>
            </a:endParaRPr>
          </a:p>
          <a:p>
            <a:pPr eaLnBrk="1" hangingPunct="1"/>
            <a:r>
              <a:rPr lang="en-US">
                <a:solidFill>
                  <a:srgbClr val="7879AE"/>
                </a:solidFill>
              </a:rPr>
              <a:t>They need a warrant to come in</a:t>
            </a:r>
          </a:p>
        </p:txBody>
      </p:sp>
    </p:spTree>
    <p:extLst>
      <p:ext uri="{BB962C8B-B14F-4D97-AF65-F5344CB8AC3E}">
        <p14:creationId xmlns:p14="http://schemas.microsoft.com/office/powerpoint/2010/main" xmlns="" val="2597607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rPr>
              <a:t>Who is Montesquieu? (France)</a:t>
            </a:r>
            <a:br>
              <a:rPr lang="en-US" dirty="0" smtClean="0">
                <a:solidFill>
                  <a:schemeClr val="accent1">
                    <a:satMod val="150000"/>
                  </a:schemeClr>
                </a:solidFill>
                <a:ea typeface="+mj-ea"/>
              </a:rPr>
            </a:br>
            <a:r>
              <a:rPr lang="en-US" dirty="0" smtClean="0">
                <a:solidFill>
                  <a:schemeClr val="accent1">
                    <a:satMod val="150000"/>
                  </a:schemeClr>
                </a:solidFill>
              </a:rPr>
              <a:t>What did he believe?</a:t>
            </a:r>
            <a:endParaRPr lang="en-US" dirty="0" smtClean="0">
              <a:solidFill>
                <a:schemeClr val="accent1">
                  <a:satMod val="150000"/>
                </a:schemeClr>
              </a:solidFill>
              <a:ea typeface="+mj-ea"/>
            </a:endParaRPr>
          </a:p>
        </p:txBody>
      </p:sp>
      <p:sp>
        <p:nvSpPr>
          <p:cNvPr id="7171" name="Rectangle 3"/>
          <p:cNvSpPr>
            <a:spLocks noGrp="1" noChangeArrowheads="1"/>
          </p:cNvSpPr>
          <p:nvPr>
            <p:ph idx="1"/>
          </p:nvPr>
        </p:nvSpPr>
        <p:spPr>
          <a:xfrm>
            <a:off x="3733800" y="1600200"/>
            <a:ext cx="4953000" cy="4525963"/>
          </a:xfrm>
        </p:spPr>
        <p:txBody>
          <a:bodyPr/>
          <a:lstStyle/>
          <a:p>
            <a:pPr eaLnBrk="1" hangingPunct="1">
              <a:lnSpc>
                <a:spcPct val="80000"/>
              </a:lnSpc>
              <a:buFontTx/>
              <a:buNone/>
            </a:pPr>
            <a:r>
              <a:rPr lang="en-US" sz="2800" dirty="0">
                <a:latin typeface="Corbel" charset="0"/>
              </a:rPr>
              <a:t>Viewpoints</a:t>
            </a:r>
          </a:p>
          <a:p>
            <a:pPr eaLnBrk="1" hangingPunct="1">
              <a:lnSpc>
                <a:spcPct val="80000"/>
              </a:lnSpc>
            </a:pPr>
            <a:r>
              <a:rPr lang="en-US" sz="2800" dirty="0">
                <a:latin typeface="Corbel" charset="0"/>
              </a:rPr>
              <a:t>Believed </a:t>
            </a:r>
            <a:r>
              <a:rPr lang="en-US" sz="2800" u="sng" dirty="0">
                <a:latin typeface="Corbel" charset="0"/>
              </a:rPr>
              <a:t>too much power in one place is dangerous </a:t>
            </a:r>
            <a:r>
              <a:rPr lang="en-US" sz="2800" dirty="0">
                <a:latin typeface="Corbel" charset="0"/>
              </a:rPr>
              <a:t>for others</a:t>
            </a:r>
          </a:p>
          <a:p>
            <a:pPr eaLnBrk="1" hangingPunct="1">
              <a:lnSpc>
                <a:spcPct val="80000"/>
              </a:lnSpc>
            </a:pPr>
            <a:r>
              <a:rPr lang="en-US" sz="2800" dirty="0">
                <a:latin typeface="Corbel" charset="0"/>
              </a:rPr>
              <a:t>Introduced </a:t>
            </a:r>
            <a:r>
              <a:rPr lang="ja-JP" altLang="en-US" sz="2800" u="sng" dirty="0">
                <a:latin typeface="Corbel" charset="0"/>
              </a:rPr>
              <a:t>“</a:t>
            </a:r>
            <a:r>
              <a:rPr lang="en-US" sz="2800" u="sng" dirty="0">
                <a:latin typeface="Corbel" charset="0"/>
              </a:rPr>
              <a:t>Separation of Powers</a:t>
            </a:r>
            <a:r>
              <a:rPr lang="ja-JP" altLang="en-US" sz="2800" u="sng" dirty="0">
                <a:latin typeface="Corbel" charset="0"/>
              </a:rPr>
              <a:t>”</a:t>
            </a:r>
            <a:r>
              <a:rPr lang="en-US" sz="2800" u="sng" dirty="0">
                <a:latin typeface="Corbel" charset="0"/>
              </a:rPr>
              <a:t> </a:t>
            </a:r>
            <a:r>
              <a:rPr lang="en-US" sz="2800" dirty="0">
                <a:latin typeface="Corbel" charset="0"/>
              </a:rPr>
              <a:t>between branches of </a:t>
            </a:r>
            <a:r>
              <a:rPr lang="en-US" sz="2800" dirty="0" smtClean="0">
                <a:latin typeface="Corbel" charset="0"/>
              </a:rPr>
              <a:t>government</a:t>
            </a:r>
          </a:p>
          <a:p>
            <a:pPr eaLnBrk="1" hangingPunct="1">
              <a:lnSpc>
                <a:spcPct val="80000"/>
              </a:lnSpc>
            </a:pPr>
            <a:r>
              <a:rPr lang="en-US" sz="2800" dirty="0" smtClean="0">
                <a:solidFill>
                  <a:srgbClr val="FF0000"/>
                </a:solidFill>
                <a:latin typeface="Corbel" charset="0"/>
              </a:rPr>
              <a:t>Where do we see the separation of powers in our govt?</a:t>
            </a:r>
            <a:endParaRPr lang="en-US" sz="2800" dirty="0">
              <a:solidFill>
                <a:srgbClr val="FF0000"/>
              </a:solidFill>
              <a:latin typeface="Corbel" charset="0"/>
            </a:endParaRPr>
          </a:p>
        </p:txBody>
      </p:sp>
      <p:pic>
        <p:nvPicPr>
          <p:cNvPr id="13316" name="Picture 5" descr="montesquie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600200"/>
            <a:ext cx="3367088" cy="443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988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b="1">
                <a:solidFill>
                  <a:schemeClr val="tx1"/>
                </a:solidFill>
                <a:latin typeface="Bookman Old Style" charset="0"/>
              </a:rPr>
              <a:t>5th Amendment</a:t>
            </a:r>
            <a:endParaRPr lang="en-US">
              <a:solidFill>
                <a:srgbClr val="383C60"/>
              </a:solidFill>
              <a:latin typeface="Bookman Old Style" charset="0"/>
            </a:endParaRPr>
          </a:p>
        </p:txBody>
      </p:sp>
      <p:sp>
        <p:nvSpPr>
          <p:cNvPr id="22531" name="Rectangle 3"/>
          <p:cNvSpPr>
            <a:spLocks noGrp="1" noChangeArrowheads="1"/>
          </p:cNvSpPr>
          <p:nvPr>
            <p:ph sz="quarter" idx="1"/>
          </p:nvPr>
        </p:nvSpPr>
        <p:spPr>
          <a:xfrm>
            <a:off x="762000" y="1371600"/>
            <a:ext cx="7848600" cy="3429000"/>
          </a:xfrm>
        </p:spPr>
        <p:txBody>
          <a:bodyPr/>
          <a:lstStyle/>
          <a:p>
            <a:pPr eaLnBrk="1" hangingPunct="1"/>
            <a:r>
              <a:rPr lang="en-US" sz="2000" dirty="0">
                <a:latin typeface="Helvetica" charset="0"/>
              </a:rPr>
              <a:t>nor shall any person  be subject for the same offence to be twice put in jeopardy of  life or limb</a:t>
            </a:r>
          </a:p>
          <a:p>
            <a:pPr lvl="1" eaLnBrk="1" hangingPunct="1">
              <a:lnSpc>
                <a:spcPct val="50000"/>
              </a:lnSpc>
              <a:buFont typeface="Wingdings" charset="0"/>
              <a:buNone/>
            </a:pPr>
            <a:r>
              <a:rPr lang="en-US" sz="2000" u="sng" dirty="0">
                <a:latin typeface="Helvetica" charset="0"/>
              </a:rPr>
              <a:t>[</a:t>
            </a:r>
            <a:r>
              <a:rPr lang="en-US" sz="2000" u="sng" dirty="0">
                <a:solidFill>
                  <a:srgbClr val="FFCC66"/>
                </a:solidFill>
                <a:latin typeface="Helvetica" charset="0"/>
              </a:rPr>
              <a:t>no double jeopardy</a:t>
            </a:r>
            <a:r>
              <a:rPr lang="en-US" sz="2000" u="sng" dirty="0">
                <a:latin typeface="Helvetica" charset="0"/>
              </a:rPr>
              <a:t>]</a:t>
            </a:r>
          </a:p>
          <a:p>
            <a:pPr eaLnBrk="1" hangingPunct="1"/>
            <a:r>
              <a:rPr lang="en-US" sz="2000" dirty="0">
                <a:latin typeface="Helvetica" charset="0"/>
              </a:rPr>
              <a:t>nor shall be compelled in any criminal case to  be a witness against himself [</a:t>
            </a:r>
            <a:r>
              <a:rPr lang="en-US" sz="2000" u="sng" dirty="0">
                <a:solidFill>
                  <a:srgbClr val="FFCC66"/>
                </a:solidFill>
                <a:latin typeface="Helvetica" charset="0"/>
              </a:rPr>
              <a:t>no self-incrimination</a:t>
            </a:r>
            <a:r>
              <a:rPr lang="en-US" sz="2000" u="sng" dirty="0" smtClean="0">
                <a:latin typeface="Helvetica" charset="0"/>
              </a:rPr>
              <a:t>]</a:t>
            </a:r>
          </a:p>
          <a:p>
            <a:pPr eaLnBrk="1" hangingPunct="1"/>
            <a:r>
              <a:rPr lang="en-US" sz="2000" u="sng" dirty="0" smtClean="0">
                <a:latin typeface="Gill Sans MT" charset="0"/>
              </a:rPr>
              <a:t>Due process of law</a:t>
            </a:r>
          </a:p>
          <a:p>
            <a:pPr eaLnBrk="1" hangingPunct="1"/>
            <a:r>
              <a:rPr lang="en-US" sz="2000" u="sng" dirty="0" err="1" smtClean="0">
                <a:latin typeface="Gill Sans MT" charset="0"/>
              </a:rPr>
              <a:t>Emininent</a:t>
            </a:r>
            <a:r>
              <a:rPr lang="en-US" sz="2000" u="sng" dirty="0" smtClean="0">
                <a:latin typeface="Gill Sans MT" charset="0"/>
              </a:rPr>
              <a:t> Domain </a:t>
            </a:r>
            <a:endParaRPr lang="en-US" sz="2000" u="sng" dirty="0">
              <a:latin typeface="Gill Sans MT" charset="0"/>
            </a:endParaRPr>
          </a:p>
        </p:txBody>
      </p:sp>
      <p:sp>
        <p:nvSpPr>
          <p:cNvPr id="4" name="TextBox 3"/>
          <p:cNvSpPr txBox="1"/>
          <p:nvPr/>
        </p:nvSpPr>
        <p:spPr>
          <a:xfrm>
            <a:off x="5410200" y="4495800"/>
            <a:ext cx="2895600" cy="1938338"/>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Five – hand over mouth</a:t>
            </a:r>
          </a:p>
          <a:p>
            <a:pPr eaLnBrk="1" hangingPunct="1"/>
            <a:endParaRPr lang="en-US">
              <a:solidFill>
                <a:srgbClr val="7879AE"/>
              </a:solidFill>
            </a:endParaRPr>
          </a:p>
          <a:p>
            <a:pPr eaLnBrk="1" hangingPunct="1"/>
            <a:r>
              <a:rPr lang="en-US">
                <a:solidFill>
                  <a:srgbClr val="7879AE"/>
                </a:solidFill>
              </a:rPr>
              <a:t>Right to remain silent!</a:t>
            </a:r>
          </a:p>
        </p:txBody>
      </p:sp>
      <p:pic>
        <p:nvPicPr>
          <p:cNvPr id="22533" name="Picture 6" descr="http://bartsblackboard.com/files/2009/11/The-Simpsons-2x18-Brush-With-Greatnes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4191000"/>
            <a:ext cx="326707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8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762000" y="304800"/>
            <a:ext cx="7772400" cy="609600"/>
          </a:xfrm>
        </p:spPr>
        <p:txBody>
          <a:bodyPr>
            <a:normAutofit fontScale="90000"/>
          </a:bodyPr>
          <a:lstStyle/>
          <a:p>
            <a:pPr eaLnBrk="1" fontAlgn="auto" hangingPunct="1">
              <a:spcAft>
                <a:spcPts val="0"/>
              </a:spcAft>
              <a:defRPr/>
            </a:pPr>
            <a:r>
              <a:rPr lang="en-US" dirty="0" smtClean="0">
                <a:solidFill>
                  <a:schemeClr val="accent4">
                    <a:lumMod val="75000"/>
                  </a:schemeClr>
                </a:solidFill>
                <a:ea typeface="+mj-ea"/>
              </a:rPr>
              <a:t>6th Amendment</a:t>
            </a:r>
          </a:p>
        </p:txBody>
      </p:sp>
      <p:sp>
        <p:nvSpPr>
          <p:cNvPr id="23555" name="Rectangle 5"/>
          <p:cNvSpPr>
            <a:spLocks noGrp="1" noChangeArrowheads="1"/>
          </p:cNvSpPr>
          <p:nvPr>
            <p:ph sz="quarter" idx="1"/>
          </p:nvPr>
        </p:nvSpPr>
        <p:spPr>
          <a:xfrm>
            <a:off x="685800" y="1524000"/>
            <a:ext cx="7162800" cy="4114800"/>
          </a:xfrm>
        </p:spPr>
        <p:txBody>
          <a:bodyPr/>
          <a:lstStyle/>
          <a:p>
            <a:pPr eaLnBrk="1" hangingPunct="1">
              <a:lnSpc>
                <a:spcPct val="90000"/>
              </a:lnSpc>
              <a:buFont typeface="Wingdings" charset="0"/>
              <a:buNone/>
            </a:pPr>
            <a:r>
              <a:rPr lang="en-US" u="sng" dirty="0">
                <a:latin typeface="Times New Roman" charset="0"/>
              </a:rPr>
              <a:t>In all criminal prosecutions, the accused shall enjoy</a:t>
            </a:r>
            <a:r>
              <a:rPr lang="en-US" dirty="0">
                <a:latin typeface="Times New Roman" charset="0"/>
              </a:rPr>
              <a:t> …</a:t>
            </a:r>
          </a:p>
          <a:p>
            <a:pPr eaLnBrk="1" hangingPunct="1">
              <a:lnSpc>
                <a:spcPct val="90000"/>
              </a:lnSpc>
            </a:pPr>
            <a:r>
              <a:rPr lang="en-US" dirty="0">
                <a:latin typeface="Times New Roman" charset="0"/>
              </a:rPr>
              <a:t>the </a:t>
            </a:r>
            <a:r>
              <a:rPr lang="en-US" u="sng" dirty="0">
                <a:latin typeface="Times New Roman" charset="0"/>
              </a:rPr>
              <a:t>right to a </a:t>
            </a:r>
            <a:r>
              <a:rPr lang="en-US" u="sng" dirty="0">
                <a:solidFill>
                  <a:srgbClr val="FF0000"/>
                </a:solidFill>
                <a:latin typeface="Times New Roman" charset="0"/>
              </a:rPr>
              <a:t>speedy</a:t>
            </a:r>
            <a:r>
              <a:rPr lang="en-US" u="sng" dirty="0">
                <a:latin typeface="Times New Roman" charset="0"/>
              </a:rPr>
              <a:t> </a:t>
            </a:r>
            <a:r>
              <a:rPr lang="en-US" dirty="0">
                <a:latin typeface="Times New Roman" charset="0"/>
              </a:rPr>
              <a:t>and </a:t>
            </a:r>
            <a:r>
              <a:rPr lang="en-US" dirty="0">
                <a:solidFill>
                  <a:srgbClr val="FF0000"/>
                </a:solidFill>
                <a:latin typeface="Times New Roman" charset="0"/>
              </a:rPr>
              <a:t>public</a:t>
            </a:r>
            <a:r>
              <a:rPr lang="en-US" u="sng" dirty="0">
                <a:solidFill>
                  <a:srgbClr val="FF0000"/>
                </a:solidFill>
                <a:latin typeface="Times New Roman" charset="0"/>
              </a:rPr>
              <a:t> trial </a:t>
            </a:r>
            <a:r>
              <a:rPr lang="en-US" dirty="0">
                <a:latin typeface="Times New Roman" charset="0"/>
              </a:rPr>
              <a:t>by an impartial </a:t>
            </a:r>
            <a:r>
              <a:rPr lang="en-US" dirty="0">
                <a:solidFill>
                  <a:srgbClr val="FF0000"/>
                </a:solidFill>
                <a:latin typeface="Times New Roman" charset="0"/>
              </a:rPr>
              <a:t>jury  </a:t>
            </a:r>
          </a:p>
          <a:p>
            <a:pPr eaLnBrk="1" hangingPunct="1">
              <a:lnSpc>
                <a:spcPct val="90000"/>
              </a:lnSpc>
            </a:pPr>
            <a:r>
              <a:rPr lang="en-US" u="sng" dirty="0">
                <a:latin typeface="Times New Roman" charset="0"/>
              </a:rPr>
              <a:t>to be informed </a:t>
            </a:r>
            <a:r>
              <a:rPr lang="en-US" dirty="0">
                <a:latin typeface="Times New Roman" charset="0"/>
              </a:rPr>
              <a:t>of the nature and cause </a:t>
            </a:r>
            <a:r>
              <a:rPr lang="en-US" u="sng" dirty="0">
                <a:latin typeface="Times New Roman" charset="0"/>
              </a:rPr>
              <a:t>of the accusation</a:t>
            </a:r>
          </a:p>
          <a:p>
            <a:pPr eaLnBrk="1" hangingPunct="1">
              <a:lnSpc>
                <a:spcPct val="90000"/>
              </a:lnSpc>
            </a:pPr>
            <a:r>
              <a:rPr lang="en-US" dirty="0">
                <a:latin typeface="Times New Roman" charset="0"/>
              </a:rPr>
              <a:t>to have the Assistance of Counsel for his defense</a:t>
            </a:r>
            <a:r>
              <a:rPr lang="en-US" u="sng" dirty="0">
                <a:latin typeface="Times New Roman" charset="0"/>
              </a:rPr>
              <a:t> </a:t>
            </a:r>
            <a:r>
              <a:rPr lang="en-US" u="sng" dirty="0">
                <a:solidFill>
                  <a:srgbClr val="FF0000"/>
                </a:solidFill>
                <a:latin typeface="Times New Roman" charset="0"/>
              </a:rPr>
              <a:t>[an attorney]</a:t>
            </a:r>
          </a:p>
        </p:txBody>
      </p:sp>
      <p:sp>
        <p:nvSpPr>
          <p:cNvPr id="4" name="TextBox 3"/>
          <p:cNvSpPr txBox="1"/>
          <p:nvPr/>
        </p:nvSpPr>
        <p:spPr>
          <a:xfrm>
            <a:off x="5791200" y="4648200"/>
            <a:ext cx="2895600" cy="1570038"/>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Six – hand and a thumb (fingerprint)</a:t>
            </a:r>
          </a:p>
          <a:p>
            <a:pPr eaLnBrk="1" hangingPunct="1"/>
            <a:endParaRPr lang="en-US">
              <a:solidFill>
                <a:srgbClr val="7879AE"/>
              </a:solidFill>
            </a:endParaRPr>
          </a:p>
          <a:p>
            <a:pPr eaLnBrk="1" hangingPunct="1"/>
            <a:r>
              <a:rPr lang="en-US">
                <a:solidFill>
                  <a:srgbClr val="7879AE"/>
                </a:solidFill>
              </a:rPr>
              <a:t>Criminal rights</a:t>
            </a:r>
          </a:p>
        </p:txBody>
      </p:sp>
      <p:pic>
        <p:nvPicPr>
          <p:cNvPr id="23557" name="Picture 6" descr="http://blogs.cio.com/sites/cio.com/files/u7727/BetterCallSaul-Banner-New-56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4800600"/>
            <a:ext cx="47148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051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609600"/>
            <a:ext cx="7543800" cy="457200"/>
          </a:xfrm>
        </p:spPr>
        <p:txBody>
          <a:bodyPr>
            <a:normAutofit fontScale="90000"/>
          </a:bodyPr>
          <a:lstStyle/>
          <a:p>
            <a:pPr eaLnBrk="1" hangingPunct="1"/>
            <a:r>
              <a:rPr lang="en-US" sz="2900" b="1">
                <a:solidFill>
                  <a:srgbClr val="934C22"/>
                </a:solidFill>
                <a:latin typeface="Big Caslon" charset="0"/>
              </a:rPr>
              <a:t>7th Amendment</a:t>
            </a:r>
            <a:endParaRPr lang="en-US" sz="2900">
              <a:solidFill>
                <a:srgbClr val="934C22"/>
              </a:solidFill>
              <a:latin typeface="Bookman Old Style" charset="0"/>
            </a:endParaRPr>
          </a:p>
        </p:txBody>
      </p:sp>
      <p:sp>
        <p:nvSpPr>
          <p:cNvPr id="24579" name="Rectangle 3"/>
          <p:cNvSpPr>
            <a:spLocks noGrp="1" noChangeArrowheads="1"/>
          </p:cNvSpPr>
          <p:nvPr>
            <p:ph type="body" sz="half" idx="2"/>
          </p:nvPr>
        </p:nvSpPr>
        <p:spPr>
          <a:xfrm>
            <a:off x="1295400" y="1676400"/>
            <a:ext cx="6553200" cy="2819400"/>
          </a:xfrm>
        </p:spPr>
        <p:txBody>
          <a:bodyPr/>
          <a:lstStyle/>
          <a:p>
            <a:pPr eaLnBrk="1" hangingPunct="1">
              <a:buFont typeface="Wingdings" charset="0"/>
              <a:buNone/>
            </a:pPr>
            <a:r>
              <a:rPr lang="en-US" sz="2800" dirty="0">
                <a:solidFill>
                  <a:schemeClr val="accent1"/>
                </a:solidFill>
                <a:latin typeface="Verdana" charset="0"/>
              </a:rPr>
              <a:t> </a:t>
            </a:r>
            <a:r>
              <a:rPr lang="en-US" dirty="0">
                <a:solidFill>
                  <a:schemeClr val="accent1"/>
                </a:solidFill>
                <a:latin typeface="Georgia" charset="0"/>
              </a:rPr>
              <a:t>In Suits at common law, where the value in controversy  shall exceed twenty dollars, the right of trial by jury shall  be preserved….</a:t>
            </a:r>
            <a:endParaRPr lang="en-US" dirty="0">
              <a:solidFill>
                <a:srgbClr val="FFFF66"/>
              </a:solidFill>
              <a:latin typeface="Georgia" charset="0"/>
            </a:endParaRPr>
          </a:p>
          <a:p>
            <a:pPr eaLnBrk="1" hangingPunct="1">
              <a:buFont typeface="Wingdings" charset="0"/>
              <a:buNone/>
            </a:pPr>
            <a:r>
              <a:rPr lang="en-US" u="sng" dirty="0">
                <a:solidFill>
                  <a:srgbClr val="FFCC66"/>
                </a:solidFill>
                <a:latin typeface="Georgia" charset="0"/>
              </a:rPr>
              <a:t>[jury trial in </a:t>
            </a:r>
            <a:r>
              <a:rPr lang="en-US" u="sng" dirty="0">
                <a:solidFill>
                  <a:srgbClr val="FF0000"/>
                </a:solidFill>
                <a:latin typeface="Georgia" charset="0"/>
              </a:rPr>
              <a:t>civil</a:t>
            </a:r>
            <a:r>
              <a:rPr lang="en-US" u="sng" dirty="0">
                <a:solidFill>
                  <a:srgbClr val="FFCC66"/>
                </a:solidFill>
                <a:latin typeface="Georgia" charset="0"/>
              </a:rPr>
              <a:t> cases]</a:t>
            </a:r>
            <a:endParaRPr lang="en-US" sz="2800" i="1" u="sng" dirty="0">
              <a:solidFill>
                <a:srgbClr val="FFFF66"/>
              </a:solidFill>
              <a:latin typeface="Georgia" charset="0"/>
            </a:endParaRPr>
          </a:p>
        </p:txBody>
      </p:sp>
      <p:sp>
        <p:nvSpPr>
          <p:cNvPr id="5" name="TextBox 4"/>
          <p:cNvSpPr txBox="1">
            <a:spLocks noChangeArrowheads="1"/>
          </p:cNvSpPr>
          <p:nvPr/>
        </p:nvSpPr>
        <p:spPr bwMode="auto">
          <a:xfrm>
            <a:off x="5715000" y="4343400"/>
            <a:ext cx="28956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00B0F0"/>
                </a:solidFill>
              </a:rPr>
              <a:t>Seven – five plus two in a </a:t>
            </a:r>
            <a:r>
              <a:rPr lang="ja-JP" altLang="en-US">
                <a:solidFill>
                  <a:srgbClr val="00B0F0"/>
                </a:solidFill>
              </a:rPr>
              <a:t>“</a:t>
            </a:r>
            <a:r>
              <a:rPr lang="en-US">
                <a:solidFill>
                  <a:srgbClr val="00B0F0"/>
                </a:solidFill>
              </a:rPr>
              <a:t>v</a:t>
            </a:r>
            <a:r>
              <a:rPr lang="ja-JP" altLang="en-US">
                <a:solidFill>
                  <a:srgbClr val="00B0F0"/>
                </a:solidFill>
              </a:rPr>
              <a:t>”</a:t>
            </a:r>
            <a:endParaRPr lang="en-US">
              <a:solidFill>
                <a:srgbClr val="00B0F0"/>
              </a:solidFill>
            </a:endParaRPr>
          </a:p>
          <a:p>
            <a:pPr eaLnBrk="1" hangingPunct="1"/>
            <a:endParaRPr lang="en-US">
              <a:solidFill>
                <a:srgbClr val="00B0F0"/>
              </a:solidFill>
            </a:endParaRPr>
          </a:p>
          <a:p>
            <a:pPr eaLnBrk="1" hangingPunct="1"/>
            <a:r>
              <a:rPr lang="en-US">
                <a:solidFill>
                  <a:srgbClr val="00B0F0"/>
                </a:solidFill>
              </a:rPr>
              <a:t>V in </a:t>
            </a:r>
            <a:r>
              <a:rPr lang="ja-JP" altLang="en-US">
                <a:solidFill>
                  <a:srgbClr val="00B0F0"/>
                </a:solidFill>
              </a:rPr>
              <a:t>“</a:t>
            </a:r>
            <a:r>
              <a:rPr lang="en-US">
                <a:solidFill>
                  <a:srgbClr val="00B0F0"/>
                </a:solidFill>
              </a:rPr>
              <a:t>civil</a:t>
            </a:r>
            <a:r>
              <a:rPr lang="ja-JP" altLang="en-US">
                <a:solidFill>
                  <a:srgbClr val="00B0F0"/>
                </a:solidFill>
              </a:rPr>
              <a:t>”</a:t>
            </a:r>
            <a:endParaRPr lang="en-US">
              <a:solidFill>
                <a:srgbClr val="00B0F0"/>
              </a:solidFill>
            </a:endParaRPr>
          </a:p>
        </p:txBody>
      </p:sp>
    </p:spTree>
    <p:extLst>
      <p:ext uri="{BB962C8B-B14F-4D97-AF65-F5344CB8AC3E}">
        <p14:creationId xmlns:p14="http://schemas.microsoft.com/office/powerpoint/2010/main" xmlns="" val="256108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a:solidFill>
                  <a:schemeClr val="tx1"/>
                </a:solidFill>
                <a:latin typeface="Baskerville SemiBold" charset="0"/>
              </a:rPr>
              <a:t>Eighth</a:t>
            </a:r>
            <a:r>
              <a:rPr lang="en-US" b="1">
                <a:solidFill>
                  <a:srgbClr val="FF0000"/>
                </a:solidFill>
                <a:latin typeface="Baskerville SemiBold" charset="0"/>
              </a:rPr>
              <a:t> </a:t>
            </a:r>
            <a:r>
              <a:rPr lang="en-US" b="1">
                <a:solidFill>
                  <a:schemeClr val="tx1"/>
                </a:solidFill>
                <a:latin typeface="Baskerville SemiBold" charset="0"/>
              </a:rPr>
              <a:t>Amendment</a:t>
            </a:r>
            <a:endParaRPr lang="en-US">
              <a:solidFill>
                <a:schemeClr val="tx1"/>
              </a:solidFill>
              <a:latin typeface="Bookman Old Style" charset="0"/>
            </a:endParaRPr>
          </a:p>
        </p:txBody>
      </p:sp>
      <p:sp>
        <p:nvSpPr>
          <p:cNvPr id="25603" name="Rectangle 4"/>
          <p:cNvSpPr>
            <a:spLocks noGrp="1" noChangeArrowheads="1"/>
          </p:cNvSpPr>
          <p:nvPr>
            <p:ph type="body" sz="half" idx="2"/>
          </p:nvPr>
        </p:nvSpPr>
        <p:spPr>
          <a:xfrm>
            <a:off x="5410200" y="1752600"/>
            <a:ext cx="2819400" cy="3810000"/>
          </a:xfrm>
        </p:spPr>
        <p:txBody>
          <a:bodyPr/>
          <a:lstStyle/>
          <a:p>
            <a:pPr eaLnBrk="1" hangingPunct="1"/>
            <a:r>
              <a:rPr lang="en-US" u="sng">
                <a:solidFill>
                  <a:srgbClr val="FFCC66"/>
                </a:solidFill>
                <a:latin typeface="Baskerville SemiBold" charset="0"/>
              </a:rPr>
              <a:t>No excessive bail</a:t>
            </a:r>
          </a:p>
          <a:p>
            <a:pPr eaLnBrk="1" hangingPunct="1"/>
            <a:r>
              <a:rPr lang="en-US" u="sng">
                <a:solidFill>
                  <a:srgbClr val="FFCC66"/>
                </a:solidFill>
                <a:latin typeface="Baskerville SemiBold" charset="0"/>
              </a:rPr>
              <a:t>No cruel and unusual punishment</a:t>
            </a:r>
            <a:endParaRPr lang="en-US" u="sng">
              <a:latin typeface="Baskerville SemiBold" charset="0"/>
            </a:endParaRPr>
          </a:p>
        </p:txBody>
      </p:sp>
      <p:sp>
        <p:nvSpPr>
          <p:cNvPr id="25604" name="Text Box 10"/>
          <p:cNvSpPr txBox="1">
            <a:spLocks noChangeArrowheads="1"/>
          </p:cNvSpPr>
          <p:nvPr/>
        </p:nvSpPr>
        <p:spPr bwMode="auto">
          <a:xfrm>
            <a:off x="1584325" y="5908675"/>
            <a:ext cx="701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endParaRPr lang="en-US">
              <a:ea typeface="Osaka" charset="0"/>
              <a:cs typeface="Osaka" charset="0"/>
            </a:endParaRPr>
          </a:p>
        </p:txBody>
      </p:sp>
      <p:pic>
        <p:nvPicPr>
          <p:cNvPr id="25605" name="Picture 17" descr="http://www.ccadp.org/electricchair.htm">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52600" y="2057400"/>
            <a:ext cx="2209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419600" y="5105400"/>
            <a:ext cx="3429000" cy="1200150"/>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Eights – crazy 8s!!</a:t>
            </a:r>
          </a:p>
          <a:p>
            <a:pPr eaLnBrk="1" hangingPunct="1"/>
            <a:endParaRPr lang="en-US">
              <a:solidFill>
                <a:srgbClr val="7879AE"/>
              </a:solidFill>
            </a:endParaRPr>
          </a:p>
          <a:p>
            <a:pPr eaLnBrk="1" hangingPunct="1"/>
            <a:r>
              <a:rPr lang="en-US">
                <a:solidFill>
                  <a:srgbClr val="7879AE"/>
                </a:solidFill>
              </a:rPr>
              <a:t>No crazy punishments!</a:t>
            </a:r>
          </a:p>
        </p:txBody>
      </p:sp>
    </p:spTree>
    <p:extLst>
      <p:ext uri="{BB962C8B-B14F-4D97-AF65-F5344CB8AC3E}">
        <p14:creationId xmlns:p14="http://schemas.microsoft.com/office/powerpoint/2010/main" xmlns="" val="167934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00200" y="0"/>
            <a:ext cx="8229600" cy="990600"/>
          </a:xfrm>
        </p:spPr>
        <p:txBody>
          <a:bodyPr>
            <a:normAutofit/>
          </a:bodyPr>
          <a:lstStyle/>
          <a:p>
            <a:pPr algn="ctr" eaLnBrk="1" hangingPunct="1"/>
            <a:r>
              <a:rPr lang="en-US" b="1">
                <a:solidFill>
                  <a:srgbClr val="383C60"/>
                </a:solidFill>
                <a:latin typeface="Bookman Old Style" charset="0"/>
              </a:rPr>
              <a:t>9th Amendment</a:t>
            </a:r>
            <a:endParaRPr lang="en-US">
              <a:solidFill>
                <a:srgbClr val="383C60"/>
              </a:solidFill>
              <a:latin typeface="Bookman Old Style" charset="0"/>
            </a:endParaRPr>
          </a:p>
        </p:txBody>
      </p:sp>
      <p:sp>
        <p:nvSpPr>
          <p:cNvPr id="26627" name="Rectangle 3"/>
          <p:cNvSpPr>
            <a:spLocks noGrp="1" noChangeArrowheads="1"/>
          </p:cNvSpPr>
          <p:nvPr>
            <p:ph sz="quarter" idx="1"/>
          </p:nvPr>
        </p:nvSpPr>
        <p:spPr>
          <a:xfrm>
            <a:off x="457200" y="1920875"/>
            <a:ext cx="8229600" cy="4937125"/>
          </a:xfrm>
        </p:spPr>
        <p:txBody>
          <a:bodyPr/>
          <a:lstStyle/>
          <a:p>
            <a:pPr eaLnBrk="1" hangingPunct="1">
              <a:lnSpc>
                <a:spcPct val="90000"/>
              </a:lnSpc>
            </a:pPr>
            <a:r>
              <a:rPr lang="en-US" sz="2800" i="1" dirty="0">
                <a:latin typeface="Gill Sans MT" charset="0"/>
              </a:rPr>
              <a:t>The enumeration in the Constitution, of certain rights,  shall not be construed to deny or disparage others retained by  the</a:t>
            </a:r>
            <a:r>
              <a:rPr lang="en-US" sz="2800" i="1" dirty="0">
                <a:solidFill>
                  <a:srgbClr val="FF0000"/>
                </a:solidFill>
                <a:latin typeface="Gill Sans MT" charset="0"/>
              </a:rPr>
              <a:t> </a:t>
            </a:r>
            <a:r>
              <a:rPr lang="en-US" sz="2800" i="1" dirty="0" smtClean="0">
                <a:solidFill>
                  <a:srgbClr val="FF0000"/>
                </a:solidFill>
                <a:latin typeface="Gill Sans MT" charset="0"/>
              </a:rPr>
              <a:t>people</a:t>
            </a:r>
          </a:p>
          <a:p>
            <a:pPr eaLnBrk="1" hangingPunct="1">
              <a:lnSpc>
                <a:spcPct val="90000"/>
              </a:lnSpc>
            </a:pPr>
            <a:r>
              <a:rPr lang="en-US" sz="2800" i="1" dirty="0" smtClean="0">
                <a:solidFill>
                  <a:srgbClr val="FF0000"/>
                </a:solidFill>
                <a:latin typeface="Gill Sans MT" charset="0"/>
              </a:rPr>
              <a:t>People have rights beyond what is written in the constitution</a:t>
            </a:r>
            <a:endParaRPr lang="en-US" sz="2800" i="1" dirty="0">
              <a:solidFill>
                <a:srgbClr val="FF0000"/>
              </a:solidFill>
              <a:latin typeface="Gill Sans MT" charset="0"/>
            </a:endParaRPr>
          </a:p>
          <a:p>
            <a:pPr eaLnBrk="1" hangingPunct="1">
              <a:lnSpc>
                <a:spcPct val="90000"/>
              </a:lnSpc>
            </a:pPr>
            <a:r>
              <a:rPr lang="en-US" sz="2800" u="sng" dirty="0">
                <a:solidFill>
                  <a:srgbClr val="FFCC66"/>
                </a:solidFill>
                <a:latin typeface="Gill Sans MT" charset="0"/>
              </a:rPr>
              <a:t>[other rights may be protected even if they</a:t>
            </a:r>
            <a:r>
              <a:rPr lang="ja-JP" altLang="en-US" sz="2800" u="sng">
                <a:solidFill>
                  <a:srgbClr val="FFCC66"/>
                </a:solidFill>
                <a:latin typeface="Times New Roman" charset="0"/>
              </a:rPr>
              <a:t>’</a:t>
            </a:r>
            <a:r>
              <a:rPr lang="en-US" sz="2800" u="sng" dirty="0">
                <a:solidFill>
                  <a:srgbClr val="FFCC66"/>
                </a:solidFill>
                <a:latin typeface="Gill Sans MT" charset="0"/>
              </a:rPr>
              <a:t>re not in the Bill of Rights</a:t>
            </a:r>
            <a:r>
              <a:rPr lang="en-US" sz="2800" u="sng" dirty="0">
                <a:solidFill>
                  <a:srgbClr val="FFCC66"/>
                </a:solidFill>
                <a:latin typeface="Times New Roman" charset="0"/>
              </a:rPr>
              <a:t>…</a:t>
            </a:r>
            <a:r>
              <a:rPr lang="en-US" sz="2800" u="sng" dirty="0">
                <a:solidFill>
                  <a:srgbClr val="FFCC66"/>
                </a:solidFill>
                <a:latin typeface="Gill Sans MT" charset="0"/>
              </a:rPr>
              <a:t> ex: right to privacy]</a:t>
            </a:r>
            <a:endParaRPr lang="en-US" sz="2400" u="sng" dirty="0">
              <a:latin typeface="Gill Sans MT" charset="0"/>
            </a:endParaRPr>
          </a:p>
          <a:p>
            <a:pPr eaLnBrk="1" hangingPunct="1">
              <a:lnSpc>
                <a:spcPct val="90000"/>
              </a:lnSpc>
              <a:buFont typeface="Wingdings" charset="0"/>
              <a:buNone/>
            </a:pPr>
            <a:endParaRPr lang="en-US" sz="2400" dirty="0">
              <a:latin typeface="Gill Sans MT" charset="0"/>
            </a:endParaRPr>
          </a:p>
          <a:p>
            <a:pPr eaLnBrk="1" hangingPunct="1">
              <a:lnSpc>
                <a:spcPct val="90000"/>
              </a:lnSpc>
            </a:pPr>
            <a:endParaRPr lang="en-US" sz="2400" dirty="0">
              <a:latin typeface="Gill Sans MT" charset="0"/>
            </a:endParaRPr>
          </a:p>
        </p:txBody>
      </p:sp>
      <p:sp>
        <p:nvSpPr>
          <p:cNvPr id="4" name="TextBox 3"/>
          <p:cNvSpPr txBox="1"/>
          <p:nvPr/>
        </p:nvSpPr>
        <p:spPr>
          <a:xfrm>
            <a:off x="6248400" y="0"/>
            <a:ext cx="2895600" cy="1570038"/>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Nine – mine!!</a:t>
            </a:r>
          </a:p>
          <a:p>
            <a:pPr eaLnBrk="1" hangingPunct="1"/>
            <a:endParaRPr lang="en-US">
              <a:solidFill>
                <a:srgbClr val="7879AE"/>
              </a:solidFill>
            </a:endParaRPr>
          </a:p>
          <a:p>
            <a:pPr eaLnBrk="1" hangingPunct="1"/>
            <a:r>
              <a:rPr lang="en-US">
                <a:solidFill>
                  <a:srgbClr val="7879AE"/>
                </a:solidFill>
              </a:rPr>
              <a:t>Other rights, like privacy</a:t>
            </a:r>
          </a:p>
        </p:txBody>
      </p:sp>
    </p:spTree>
    <p:extLst>
      <p:ext uri="{BB962C8B-B14F-4D97-AF65-F5344CB8AC3E}">
        <p14:creationId xmlns:p14="http://schemas.microsoft.com/office/powerpoint/2010/main" xmlns="" val="270757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01625" y="228600"/>
            <a:ext cx="6022975" cy="838200"/>
          </a:xfrm>
        </p:spPr>
        <p:txBody>
          <a:bodyPr>
            <a:normAutofit/>
          </a:bodyPr>
          <a:lstStyle/>
          <a:p>
            <a:pPr eaLnBrk="1" hangingPunct="1"/>
            <a:r>
              <a:rPr lang="en-US" b="1">
                <a:solidFill>
                  <a:srgbClr val="383C60"/>
                </a:solidFill>
                <a:latin typeface="Baskerville" charset="0"/>
              </a:rPr>
              <a:t>10th Amendment</a:t>
            </a:r>
            <a:endParaRPr lang="en-US">
              <a:solidFill>
                <a:srgbClr val="383C60"/>
              </a:solidFill>
              <a:latin typeface="Bookman Old Style" charset="0"/>
            </a:endParaRPr>
          </a:p>
        </p:txBody>
      </p:sp>
      <p:sp>
        <p:nvSpPr>
          <p:cNvPr id="27651" name="Rectangle 3"/>
          <p:cNvSpPr>
            <a:spLocks noGrp="1" noRot="1" noChangeArrowheads="1"/>
          </p:cNvSpPr>
          <p:nvPr>
            <p:ph sz="quarter" idx="1"/>
          </p:nvPr>
        </p:nvSpPr>
        <p:spPr>
          <a:xfrm>
            <a:off x="457200" y="1219200"/>
            <a:ext cx="8229600" cy="4937125"/>
          </a:xfrm>
        </p:spPr>
        <p:txBody>
          <a:bodyPr/>
          <a:lstStyle/>
          <a:p>
            <a:pPr eaLnBrk="1" hangingPunct="1">
              <a:buFont typeface="Wingdings" charset="0"/>
              <a:buNone/>
            </a:pPr>
            <a:r>
              <a:rPr lang="en-US" sz="3600" i="1" dirty="0">
                <a:latin typeface="Baskerville" charset="0"/>
              </a:rPr>
              <a:t>The powers not delegated to the United States by the  Constitution, nor prohibited by it to the States, are reserved  to the States respectively, or to the people.</a:t>
            </a:r>
          </a:p>
          <a:p>
            <a:pPr eaLnBrk="1" hangingPunct="1">
              <a:buFont typeface="Wingdings" charset="0"/>
              <a:buNone/>
            </a:pPr>
            <a:r>
              <a:rPr lang="en-US" sz="3600" u="sng" dirty="0">
                <a:solidFill>
                  <a:srgbClr val="FF0000"/>
                </a:solidFill>
                <a:latin typeface="Baskerville" charset="0"/>
              </a:rPr>
              <a:t>[states' rights]</a:t>
            </a:r>
            <a:endParaRPr lang="en-US" i="1" u="sng" dirty="0">
              <a:solidFill>
                <a:srgbClr val="FF0000"/>
              </a:solidFill>
              <a:latin typeface="Baskerville" charset="0"/>
            </a:endParaRPr>
          </a:p>
          <a:p>
            <a:pPr eaLnBrk="1" hangingPunct="1">
              <a:lnSpc>
                <a:spcPct val="90000"/>
              </a:lnSpc>
              <a:buFont typeface="Wingdings" charset="0"/>
              <a:buNone/>
            </a:pPr>
            <a:endParaRPr lang="en-US" sz="2800" dirty="0">
              <a:latin typeface="Baskerville" charset="0"/>
            </a:endParaRPr>
          </a:p>
        </p:txBody>
      </p:sp>
      <p:pic>
        <p:nvPicPr>
          <p:cNvPr id="27652" name="Picture 4" descr="scr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4191000"/>
            <a:ext cx="3281363"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867400" y="304800"/>
            <a:ext cx="2895600" cy="1200150"/>
          </a:xfrm>
          <a:prstGeom prst="rect">
            <a:avLst/>
          </a:prstGeom>
          <a:noFill/>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r>
              <a:rPr lang="en-US">
                <a:solidFill>
                  <a:srgbClr val="7879AE"/>
                </a:solidFill>
              </a:rPr>
              <a:t>Ten – them</a:t>
            </a:r>
          </a:p>
          <a:p>
            <a:pPr eaLnBrk="1" hangingPunct="1"/>
            <a:endParaRPr lang="en-US">
              <a:solidFill>
                <a:srgbClr val="7879AE"/>
              </a:solidFill>
            </a:endParaRPr>
          </a:p>
          <a:p>
            <a:pPr eaLnBrk="1" hangingPunct="1"/>
            <a:r>
              <a:rPr lang="en-US">
                <a:solidFill>
                  <a:srgbClr val="7879AE"/>
                </a:solidFill>
              </a:rPr>
              <a:t>States</a:t>
            </a:r>
            <a:r>
              <a:rPr lang="ja-JP" altLang="en-US">
                <a:solidFill>
                  <a:srgbClr val="7879AE"/>
                </a:solidFill>
              </a:rPr>
              <a:t>’</a:t>
            </a:r>
            <a:r>
              <a:rPr lang="en-US">
                <a:solidFill>
                  <a:srgbClr val="7879AE"/>
                </a:solidFill>
              </a:rPr>
              <a:t> rights</a:t>
            </a:r>
          </a:p>
        </p:txBody>
      </p:sp>
    </p:spTree>
    <p:extLst>
      <p:ext uri="{BB962C8B-B14F-4D97-AF65-F5344CB8AC3E}">
        <p14:creationId xmlns:p14="http://schemas.microsoft.com/office/powerpoint/2010/main" xmlns="" val="3196939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Ticket (Turn it in when you’re finished)  </a:t>
            </a:r>
            <a:endParaRPr lang="en-US" dirty="0"/>
          </a:p>
        </p:txBody>
      </p:sp>
      <p:sp>
        <p:nvSpPr>
          <p:cNvPr id="5" name="Content Placeholder 4"/>
          <p:cNvSpPr>
            <a:spLocks noGrp="1"/>
          </p:cNvSpPr>
          <p:nvPr>
            <p:ph idx="1"/>
          </p:nvPr>
        </p:nvSpPr>
        <p:spPr/>
        <p:txBody>
          <a:bodyPr>
            <a:normAutofit fontScale="92500" lnSpcReduction="20000"/>
          </a:bodyPr>
          <a:lstStyle/>
          <a:p>
            <a:r>
              <a:rPr lang="en-US" b="1" dirty="0"/>
              <a:t>An individual has been accused of taking the property of another person.  Why would a judge require substantial evidence before issuing a search warrant?</a:t>
            </a:r>
            <a:endParaRPr lang="en-US" dirty="0"/>
          </a:p>
          <a:p>
            <a:r>
              <a:rPr lang="en-US" dirty="0"/>
              <a:t>a. to prevent law enforcement officials from having to testify in court</a:t>
            </a:r>
          </a:p>
          <a:p>
            <a:r>
              <a:rPr lang="en-US" dirty="0"/>
              <a:t>b. to guarantee an arrest by law enforcement officials</a:t>
            </a:r>
          </a:p>
          <a:p>
            <a:r>
              <a:rPr lang="en-US" dirty="0"/>
              <a:t>c. to avoid self-incrimination by the suspect who took the property</a:t>
            </a:r>
          </a:p>
          <a:p>
            <a:r>
              <a:rPr lang="en-US" dirty="0"/>
              <a:t>d. to ensure there was probable cause for conducting the investigation</a:t>
            </a:r>
          </a:p>
          <a:p>
            <a:pPr marL="0" indent="0">
              <a:buNone/>
            </a:pPr>
            <a:endParaRPr lang="en-US" dirty="0"/>
          </a:p>
        </p:txBody>
      </p:sp>
    </p:spTree>
    <p:extLst>
      <p:ext uri="{BB962C8B-B14F-4D97-AF65-F5344CB8AC3E}">
        <p14:creationId xmlns:p14="http://schemas.microsoft.com/office/powerpoint/2010/main" xmlns="" val="31374711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smtClean="0">
                <a:solidFill>
                  <a:schemeClr val="tx2">
                    <a:satMod val="200000"/>
                  </a:schemeClr>
                </a:solidFill>
                <a:ea typeface="+mj-ea"/>
              </a:rPr>
              <a:t>Act them out!</a:t>
            </a:r>
          </a:p>
        </p:txBody>
      </p:sp>
      <p:sp>
        <p:nvSpPr>
          <p:cNvPr id="28675" name="Content Placeholder 2"/>
          <p:cNvSpPr>
            <a:spLocks noGrp="1"/>
          </p:cNvSpPr>
          <p:nvPr>
            <p:ph sz="quarter" idx="1"/>
          </p:nvPr>
        </p:nvSpPr>
        <p:spPr>
          <a:xfrm>
            <a:off x="457200" y="1219200"/>
            <a:ext cx="8458200" cy="4876800"/>
          </a:xfrm>
        </p:spPr>
        <p:txBody>
          <a:bodyPr/>
          <a:lstStyle/>
          <a:p>
            <a:pPr eaLnBrk="1" hangingPunct="1"/>
            <a:r>
              <a:rPr lang="en-US" dirty="0">
                <a:latin typeface="Gill Sans MT" charset="0"/>
              </a:rPr>
              <a:t>Work in groups of three.</a:t>
            </a:r>
          </a:p>
          <a:p>
            <a:pPr eaLnBrk="1" hangingPunct="1"/>
            <a:r>
              <a:rPr lang="en-US" dirty="0">
                <a:latin typeface="Gill Sans MT" charset="0"/>
              </a:rPr>
              <a:t>I will assign you an amendment.</a:t>
            </a:r>
          </a:p>
          <a:p>
            <a:pPr eaLnBrk="1" hangingPunct="1"/>
            <a:r>
              <a:rPr lang="en-US" dirty="0">
                <a:latin typeface="Gill Sans MT" charset="0"/>
              </a:rPr>
              <a:t>With your group, you </a:t>
            </a:r>
            <a:r>
              <a:rPr lang="en-US" dirty="0" smtClean="0">
                <a:latin typeface="Gill Sans MT" charset="0"/>
              </a:rPr>
              <a:t>have 15minutes </a:t>
            </a:r>
            <a:r>
              <a:rPr lang="en-US" dirty="0">
                <a:latin typeface="Gill Sans MT" charset="0"/>
              </a:rPr>
              <a:t>to come up with a SHORT (less than 60 seconds) skit that somehow illustrates the amendment. </a:t>
            </a:r>
          </a:p>
          <a:p>
            <a:pPr eaLnBrk="1" hangingPunct="1"/>
            <a:r>
              <a:rPr lang="en-US" dirty="0">
                <a:latin typeface="Gill Sans MT" charset="0"/>
              </a:rPr>
              <a:t>Be creative. Use props. Use the furniture.</a:t>
            </a:r>
          </a:p>
          <a:p>
            <a:pPr eaLnBrk="1" hangingPunct="1"/>
            <a:r>
              <a:rPr lang="en-US" dirty="0">
                <a:latin typeface="Gill Sans MT" charset="0"/>
              </a:rPr>
              <a:t>As you are watching the skit, write down the group number, and then guess what amendment it is.</a:t>
            </a:r>
          </a:p>
          <a:p>
            <a:pPr eaLnBrk="1" hangingPunct="1"/>
            <a:endParaRPr lang="en-US" dirty="0">
              <a:latin typeface="Gill Sans MT" charset="0"/>
            </a:endParaRPr>
          </a:p>
        </p:txBody>
      </p:sp>
    </p:spTree>
    <p:extLst>
      <p:ext uri="{BB962C8B-B14F-4D97-AF65-F5344CB8AC3E}">
        <p14:creationId xmlns:p14="http://schemas.microsoft.com/office/powerpoint/2010/main" xmlns="" val="9171144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latin typeface="Bookman Old Style" charset="0"/>
              </a:rPr>
              <a:t>Reflection</a:t>
            </a:r>
          </a:p>
        </p:txBody>
      </p:sp>
      <p:sp>
        <p:nvSpPr>
          <p:cNvPr id="29699" name="Content Placeholder 2"/>
          <p:cNvSpPr>
            <a:spLocks noGrp="1"/>
          </p:cNvSpPr>
          <p:nvPr>
            <p:ph sz="quarter" idx="1"/>
          </p:nvPr>
        </p:nvSpPr>
        <p:spPr>
          <a:xfrm>
            <a:off x="457200" y="1219200"/>
            <a:ext cx="8229600" cy="4937125"/>
          </a:xfrm>
        </p:spPr>
        <p:txBody>
          <a:bodyPr/>
          <a:lstStyle/>
          <a:p>
            <a:pPr eaLnBrk="1" hangingPunct="1">
              <a:buFont typeface="Wingdings 3" charset="0"/>
              <a:buNone/>
            </a:pPr>
            <a:r>
              <a:rPr lang="en-US" dirty="0">
                <a:latin typeface="Gill Sans MT" charset="0"/>
                <a:hlinkClick r:id="rId2"/>
              </a:rPr>
              <a:t>What would society be like if we didn't have the Bill of Rights</a:t>
            </a:r>
            <a:endParaRPr lang="en-US" dirty="0">
              <a:latin typeface="Gill Sans MT" charset="0"/>
            </a:endParaRPr>
          </a:p>
          <a:p>
            <a:pPr eaLnBrk="1" hangingPunct="1"/>
            <a:r>
              <a:rPr lang="en-US" dirty="0">
                <a:latin typeface="Gill Sans MT" charset="0"/>
              </a:rPr>
              <a:t>Explain what life would be like if we lacked a Bill of Rights. What would be different?</a:t>
            </a:r>
          </a:p>
          <a:p>
            <a:pPr eaLnBrk="1" hangingPunct="1"/>
            <a:r>
              <a:rPr lang="en-US" dirty="0">
                <a:latin typeface="Gill Sans MT" charset="0"/>
              </a:rPr>
              <a:t>Answer in a paragraph or two.</a:t>
            </a:r>
          </a:p>
        </p:txBody>
      </p:sp>
    </p:spTree>
    <p:extLst>
      <p:ext uri="{BB962C8B-B14F-4D97-AF65-F5344CB8AC3E}">
        <p14:creationId xmlns:p14="http://schemas.microsoft.com/office/powerpoint/2010/main" xmlns="" val="425493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accent1">
                    <a:satMod val="150000"/>
                  </a:schemeClr>
                </a:solidFill>
                <a:ea typeface="+mj-ea"/>
              </a:rPr>
              <a:t>Who is Rousseau? (France)</a:t>
            </a:r>
            <a:br>
              <a:rPr lang="en-US" sz="4000" dirty="0" smtClean="0">
                <a:solidFill>
                  <a:schemeClr val="accent1">
                    <a:satMod val="150000"/>
                  </a:schemeClr>
                </a:solidFill>
                <a:ea typeface="+mj-ea"/>
              </a:rPr>
            </a:br>
            <a:r>
              <a:rPr lang="en-US" sz="4000" dirty="0" smtClean="0">
                <a:solidFill>
                  <a:schemeClr val="accent1">
                    <a:satMod val="150000"/>
                  </a:schemeClr>
                </a:solidFill>
              </a:rPr>
              <a:t>What did he believe?</a:t>
            </a:r>
            <a:endParaRPr lang="en-US" sz="4000" dirty="0" smtClean="0">
              <a:solidFill>
                <a:schemeClr val="accent1">
                  <a:satMod val="150000"/>
                </a:schemeClr>
              </a:solidFill>
              <a:ea typeface="+mj-ea"/>
            </a:endParaRPr>
          </a:p>
        </p:txBody>
      </p:sp>
      <p:sp>
        <p:nvSpPr>
          <p:cNvPr id="9226" name="Rectangle 10"/>
          <p:cNvSpPr>
            <a:spLocks noGrp="1" noChangeArrowheads="1"/>
          </p:cNvSpPr>
          <p:nvPr>
            <p:ph type="body" sz="half" idx="1"/>
          </p:nvPr>
        </p:nvSpPr>
        <p:spPr/>
        <p:txBody>
          <a:bodyPr>
            <a:normAutofit fontScale="70000" lnSpcReduction="20000"/>
          </a:bodyPr>
          <a:lstStyle/>
          <a:p>
            <a:pPr eaLnBrk="1" hangingPunct="1">
              <a:buFontTx/>
              <a:buNone/>
            </a:pPr>
            <a:r>
              <a:rPr lang="en-US" sz="2800" dirty="0">
                <a:latin typeface="Corbel" charset="0"/>
              </a:rPr>
              <a:t>Viewpoints</a:t>
            </a:r>
          </a:p>
          <a:p>
            <a:pPr eaLnBrk="1" hangingPunct="1"/>
            <a:r>
              <a:rPr lang="en-US" sz="2800" dirty="0">
                <a:latin typeface="Corbel" charset="0"/>
              </a:rPr>
              <a:t>Humans will destroy themselves if they don</a:t>
            </a:r>
            <a:r>
              <a:rPr lang="ja-JP" altLang="en-US" sz="2800" dirty="0">
                <a:latin typeface="Corbel" charset="0"/>
              </a:rPr>
              <a:t>’</a:t>
            </a:r>
            <a:r>
              <a:rPr lang="en-US" sz="2800" dirty="0">
                <a:latin typeface="Corbel" charset="0"/>
              </a:rPr>
              <a:t>t give up some freedoms!</a:t>
            </a:r>
          </a:p>
          <a:p>
            <a:pPr eaLnBrk="1" hangingPunct="1"/>
            <a:r>
              <a:rPr lang="en-US" sz="2800" dirty="0">
                <a:latin typeface="Corbel" charset="0"/>
              </a:rPr>
              <a:t>Humans create a </a:t>
            </a:r>
            <a:r>
              <a:rPr lang="ja-JP" altLang="en-US" sz="2800" u="sng" dirty="0">
                <a:latin typeface="Corbel" charset="0"/>
              </a:rPr>
              <a:t>“</a:t>
            </a:r>
            <a:r>
              <a:rPr lang="en-US" sz="2800" b="1" u="sng" dirty="0">
                <a:latin typeface="Corbel" charset="0"/>
              </a:rPr>
              <a:t>social contract</a:t>
            </a:r>
            <a:r>
              <a:rPr lang="ja-JP" altLang="en-US" sz="2800" u="sng" dirty="0">
                <a:latin typeface="Corbel" charset="0"/>
              </a:rPr>
              <a:t>”</a:t>
            </a:r>
            <a:r>
              <a:rPr lang="en-US" sz="2800" u="sng" dirty="0">
                <a:latin typeface="Corbel" charset="0"/>
              </a:rPr>
              <a:t> </a:t>
            </a:r>
            <a:r>
              <a:rPr lang="en-US" sz="2800" dirty="0">
                <a:latin typeface="Corbel" charset="0"/>
              </a:rPr>
              <a:t>with government </a:t>
            </a:r>
            <a:r>
              <a:rPr lang="en-US" sz="2800" u="sng" dirty="0">
                <a:latin typeface="Corbel" charset="0"/>
              </a:rPr>
              <a:t>to protect </a:t>
            </a:r>
            <a:r>
              <a:rPr lang="en-US" sz="2800" u="sng" dirty="0" smtClean="0">
                <a:latin typeface="Corbel" charset="0"/>
              </a:rPr>
              <a:t>themselves</a:t>
            </a:r>
          </a:p>
          <a:p>
            <a:pPr eaLnBrk="1" hangingPunct="1"/>
            <a:r>
              <a:rPr lang="en-US" sz="2800" dirty="0" smtClean="0">
                <a:solidFill>
                  <a:srgbClr val="FF0000"/>
                </a:solidFill>
                <a:latin typeface="Corbel" charset="0"/>
              </a:rPr>
              <a:t>How is Rousseau different from Locke?</a:t>
            </a:r>
          </a:p>
          <a:p>
            <a:pPr eaLnBrk="1" hangingPunct="1"/>
            <a:r>
              <a:rPr lang="en-US" sz="2800" u="sng" dirty="0" smtClean="0">
                <a:solidFill>
                  <a:srgbClr val="FF0000"/>
                </a:solidFill>
                <a:latin typeface="Corbel" charset="0"/>
              </a:rPr>
              <a:t>Both believe in </a:t>
            </a:r>
            <a:r>
              <a:rPr lang="en-US" sz="2800" b="1" u="sng" dirty="0" smtClean="0">
                <a:solidFill>
                  <a:srgbClr val="FF0000"/>
                </a:solidFill>
                <a:latin typeface="Corbel" charset="0"/>
              </a:rPr>
              <a:t>Social Contract </a:t>
            </a:r>
            <a:r>
              <a:rPr lang="en-US" sz="2800" u="sng" dirty="0" smtClean="0">
                <a:solidFill>
                  <a:srgbClr val="FF0000"/>
                </a:solidFill>
                <a:latin typeface="Corbel" charset="0"/>
              </a:rPr>
              <a:t>however, Rousseau believes in direct democracy; power comes from the people!</a:t>
            </a:r>
            <a:r>
              <a:rPr lang="en-US" sz="2800" u="sng" dirty="0" smtClean="0">
                <a:latin typeface="Corbel" charset="0"/>
              </a:rPr>
              <a:t> </a:t>
            </a:r>
            <a:endParaRPr lang="en-US" sz="2800" u="sng" dirty="0">
              <a:latin typeface="Corbel" charset="0"/>
            </a:endParaRPr>
          </a:p>
        </p:txBody>
      </p:sp>
      <p:pic>
        <p:nvPicPr>
          <p:cNvPr id="14340" name="Picture 8" descr="Jean-Jacques Rousseau">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638800" y="1752600"/>
            <a:ext cx="2881313" cy="3657600"/>
          </a:xfrm>
        </p:spPr>
      </p:pic>
    </p:spTree>
    <p:extLst>
      <p:ext uri="{BB962C8B-B14F-4D97-AF65-F5344CB8AC3E}">
        <p14:creationId xmlns:p14="http://schemas.microsoft.com/office/powerpoint/2010/main" xmlns="" val="278295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 calcmode="lin" valueType="num">
                                      <p:cBhvr additive="base">
                                        <p:cTn id="7" dur="500" fill="hold"/>
                                        <p:tgtEl>
                                          <p:spTgt spid="9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6">
                                            <p:txEl>
                                              <p:pRg st="1" end="1"/>
                                            </p:txEl>
                                          </p:spTgt>
                                        </p:tgtEl>
                                        <p:attrNameLst>
                                          <p:attrName>style.visibility</p:attrName>
                                        </p:attrNameLst>
                                      </p:cBhvr>
                                      <p:to>
                                        <p:strVal val="visible"/>
                                      </p:to>
                                    </p:set>
                                    <p:anim calcmode="lin" valueType="num">
                                      <p:cBhvr additive="base">
                                        <p:cTn id="11" dur="500" fill="hold"/>
                                        <p:tgtEl>
                                          <p:spTgt spid="92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6">
                                            <p:txEl>
                                              <p:pRg st="2" end="2"/>
                                            </p:txEl>
                                          </p:spTgt>
                                        </p:tgtEl>
                                        <p:attrNameLst>
                                          <p:attrName>style.visibility</p:attrName>
                                        </p:attrNameLst>
                                      </p:cBhvr>
                                      <p:to>
                                        <p:strVal val="visible"/>
                                      </p:to>
                                    </p:set>
                                    <p:anim calcmode="lin" valueType="num">
                                      <p:cBhvr additive="base">
                                        <p:cTn id="15" dur="500" fill="hold"/>
                                        <p:tgtEl>
                                          <p:spTgt spid="922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6">
                                            <p:txEl>
                                              <p:pRg st="3" end="3"/>
                                            </p:txEl>
                                          </p:spTgt>
                                        </p:tgtEl>
                                        <p:attrNameLst>
                                          <p:attrName>style.visibility</p:attrName>
                                        </p:attrNameLst>
                                      </p:cBhvr>
                                      <p:to>
                                        <p:strVal val="visible"/>
                                      </p:to>
                                    </p:set>
                                    <p:anim calcmode="lin" valueType="num">
                                      <p:cBhvr additive="base">
                                        <p:cTn id="19" dur="500" fill="hold"/>
                                        <p:tgtEl>
                                          <p:spTgt spid="92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6">
                                            <p:txEl>
                                              <p:pRg st="4" end="4"/>
                                            </p:txEl>
                                          </p:spTgt>
                                        </p:tgtEl>
                                        <p:attrNameLst>
                                          <p:attrName>style.visibility</p:attrName>
                                        </p:attrNameLst>
                                      </p:cBhvr>
                                      <p:to>
                                        <p:strVal val="visible"/>
                                      </p:to>
                                    </p:set>
                                    <p:anim calcmode="lin" valueType="num">
                                      <p:cBhvr additive="base">
                                        <p:cTn id="23" dur="500" fill="hold"/>
                                        <p:tgtEl>
                                          <p:spTgt spid="922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1401</TotalTime>
  <Words>4537</Words>
  <Application>Microsoft Office PowerPoint</Application>
  <PresentationFormat>On-screen Show (4:3)</PresentationFormat>
  <Paragraphs>488</Paragraphs>
  <Slides>88</Slides>
  <Notes>11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Inkwell</vt:lpstr>
      <vt:lpstr>Unit 2: Foundations of American Government</vt:lpstr>
      <vt:lpstr>Procedures Quiz</vt:lpstr>
      <vt:lpstr>Homework Policy</vt:lpstr>
      <vt:lpstr>Warm-up</vt:lpstr>
      <vt:lpstr>Enlightenment Thinkers</vt:lpstr>
      <vt:lpstr>Key Vocab</vt:lpstr>
      <vt:lpstr>Who is John Locke? What did he believe?</vt:lpstr>
      <vt:lpstr>Who is Montesquieu? (France) What did he believe?</vt:lpstr>
      <vt:lpstr>Who is Rousseau? (France) What did he believe?</vt:lpstr>
      <vt:lpstr>Who is Voltaire? (France &amp; England) What did he believe?</vt:lpstr>
      <vt:lpstr>Exit Ticket</vt:lpstr>
      <vt:lpstr>Exit Ticket</vt:lpstr>
      <vt:lpstr>Reflection</vt:lpstr>
      <vt:lpstr>Road Map to Success</vt:lpstr>
      <vt:lpstr>Warm-up</vt:lpstr>
      <vt:lpstr>Homework Policy</vt:lpstr>
      <vt:lpstr>Founding Documents</vt:lpstr>
      <vt:lpstr>Key Vocab</vt:lpstr>
      <vt:lpstr>Magna Carta</vt:lpstr>
      <vt:lpstr>Mayflower Compact - 1620</vt:lpstr>
      <vt:lpstr>Fundamental Orders of Connecticut - 1639</vt:lpstr>
      <vt:lpstr>Virginia House of Burgesses  1643 to 1776</vt:lpstr>
      <vt:lpstr>New England Town Hall Meetings 1643 to 1776</vt:lpstr>
      <vt:lpstr>John Peter Zenger Trial - 1735</vt:lpstr>
      <vt:lpstr>Declaration of Independence – 1776 (Thomas Jefferson)</vt:lpstr>
      <vt:lpstr>Exit Ticket</vt:lpstr>
      <vt:lpstr>Foldable</vt:lpstr>
      <vt:lpstr>Reflection</vt:lpstr>
      <vt:lpstr>Warm-Up</vt:lpstr>
      <vt:lpstr>Causes of the Revolution</vt:lpstr>
      <vt:lpstr>Key Vocab</vt:lpstr>
      <vt:lpstr>1. Salutary Neglect (Ends 1763)</vt:lpstr>
      <vt:lpstr>2. French and Indian War – 1754-1763</vt:lpstr>
      <vt:lpstr>3. Proclamation of 1763</vt:lpstr>
      <vt:lpstr>4. Stamp Act - 1765</vt:lpstr>
      <vt:lpstr>5.“No Taxation without Representation”</vt:lpstr>
      <vt:lpstr>What else do they do to make us angry?</vt:lpstr>
      <vt:lpstr>6. Tea Act - 1773</vt:lpstr>
      <vt:lpstr>7.The Boston Tea Party- 1773</vt:lpstr>
      <vt:lpstr>8. Intolerable/Quartering Acts - 1774</vt:lpstr>
      <vt:lpstr>What do the Colonist do? Second Continental Congress -1776</vt:lpstr>
      <vt:lpstr>What do the Colonists do? Common Sense by Thomas Paine</vt:lpstr>
      <vt:lpstr>Finally….INDEPENDENCE!!</vt:lpstr>
      <vt:lpstr>Exit Ticket</vt:lpstr>
      <vt:lpstr>Reflection</vt:lpstr>
      <vt:lpstr>Unit 1 Quiz</vt:lpstr>
      <vt:lpstr>Articles of Confederation</vt:lpstr>
      <vt:lpstr>Key Vocab</vt:lpstr>
      <vt:lpstr>AoC Timeline</vt:lpstr>
      <vt:lpstr>AoC Timeline Cont.</vt:lpstr>
      <vt:lpstr>Exit Ticket</vt:lpstr>
      <vt:lpstr>Reflection</vt:lpstr>
      <vt:lpstr>Unit 1 Quiz</vt:lpstr>
      <vt:lpstr>Warm-Up</vt:lpstr>
      <vt:lpstr>The Great Compromise</vt:lpstr>
      <vt:lpstr>Key Vocab</vt:lpstr>
      <vt:lpstr>Background</vt:lpstr>
      <vt:lpstr>New Jersey vs. Virginia Plan</vt:lpstr>
      <vt:lpstr>The Great Compromise</vt:lpstr>
      <vt:lpstr>The Three-Fifths Compromise</vt:lpstr>
      <vt:lpstr>Exit Ticket</vt:lpstr>
      <vt:lpstr>Campaign Poster</vt:lpstr>
      <vt:lpstr>Current Event Discussion</vt:lpstr>
      <vt:lpstr>Warm Up</vt:lpstr>
      <vt:lpstr>Federalists vs. Antifederalists </vt:lpstr>
      <vt:lpstr>Key Vocab</vt:lpstr>
      <vt:lpstr>Federalists &amp; Anti-Federalists</vt:lpstr>
      <vt:lpstr>Federalists</vt:lpstr>
      <vt:lpstr>Anti-Federalists</vt:lpstr>
      <vt:lpstr>The Agreement</vt:lpstr>
      <vt:lpstr>Exit Ticket</vt:lpstr>
      <vt:lpstr>Reflection</vt:lpstr>
      <vt:lpstr>Warm-Up</vt:lpstr>
      <vt:lpstr>Bill of Rights</vt:lpstr>
      <vt:lpstr>Key Vocab</vt:lpstr>
      <vt:lpstr>The First Amendment</vt:lpstr>
      <vt:lpstr>2nd Amendment</vt:lpstr>
      <vt:lpstr>3rd Amendment</vt:lpstr>
      <vt:lpstr>4th Amendment</vt:lpstr>
      <vt:lpstr>5th Amendment</vt:lpstr>
      <vt:lpstr>6th Amendment</vt:lpstr>
      <vt:lpstr>7th Amendment</vt:lpstr>
      <vt:lpstr>Eighth Amendment</vt:lpstr>
      <vt:lpstr>9th Amendment</vt:lpstr>
      <vt:lpstr>10th Amendment</vt:lpstr>
      <vt:lpstr>Exit Ticket (Turn it in when you’re finished)  </vt:lpstr>
      <vt:lpstr>Act them out!</vt:lpstr>
      <vt:lpstr>Reflection</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Foundations of American Government</dc:title>
  <dc:creator>Erika Ross</dc:creator>
  <cp:lastModifiedBy>erikam.ross</cp:lastModifiedBy>
  <cp:revision>69</cp:revision>
  <dcterms:created xsi:type="dcterms:W3CDTF">2015-08-30T12:42:21Z</dcterms:created>
  <dcterms:modified xsi:type="dcterms:W3CDTF">2015-09-09T18:08:47Z</dcterms:modified>
</cp:coreProperties>
</file>